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26"/>
  </p:notesMasterIdLst>
  <p:sldIdLst>
    <p:sldId id="286" r:id="rId3"/>
    <p:sldId id="285" r:id="rId4"/>
    <p:sldId id="262" r:id="rId5"/>
    <p:sldId id="263" r:id="rId6"/>
    <p:sldId id="264" r:id="rId7"/>
    <p:sldId id="265" r:id="rId8"/>
    <p:sldId id="267" r:id="rId9"/>
    <p:sldId id="266" r:id="rId10"/>
    <p:sldId id="269" r:id="rId11"/>
    <p:sldId id="268" r:id="rId12"/>
    <p:sldId id="270" r:id="rId13"/>
    <p:sldId id="271" r:id="rId14"/>
    <p:sldId id="272" r:id="rId15"/>
    <p:sldId id="273" r:id="rId16"/>
    <p:sldId id="275" r:id="rId17"/>
    <p:sldId id="283" r:id="rId18"/>
    <p:sldId id="284" r:id="rId19"/>
    <p:sldId id="287" r:id="rId20"/>
    <p:sldId id="277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03" autoAdjust="0"/>
    <p:restoredTop sz="86431" autoAdjust="0"/>
  </p:normalViewPr>
  <p:slideViewPr>
    <p:cSldViewPr snapToGrid="0">
      <p:cViewPr varScale="1">
        <p:scale>
          <a:sx n="33" d="100"/>
          <a:sy n="33" d="100"/>
        </p:scale>
        <p:origin x="55" y="4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4B42-C1B6-134F-8245-0B992378694E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8EDCB-B694-1A4B-8711-98159AD7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.est.8b0153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sh.org.uk/uploads/Tobacco-Environment.pdf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See slides 5-8 of the Teachers’ Toolkit.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0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Now that they are thinking about disposable vapes and the numbers involved, does this change what they think the environmental consequences are?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1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 26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92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4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 slide 28 of the Teachers’ Toolkit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information: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Zafeiridou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2018).  </a:t>
            </a:r>
            <a:r>
              <a:rPr kumimoji="0" lang="en-GB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DOI URL"/>
              </a:rPr>
              <a:t>https://doi.org/10.1021/acs.est.8b01533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1200" b="1" i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1" i="1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https://ash.org.uk/uploads/Tobacco-Environment.pdf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8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0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slides 31-33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0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Stats can be found on slide 3 and 10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02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if students know how many chemicals are in tobacco smoke. See slide 11 of the Teachers’ Toolkit.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Can students explain why vapes may not be harmless?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5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See slide 12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3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61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slides 19 and 20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Ask the students what they could do or who they can tell if they know of anyone selling vapes to young people.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63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the students what they think the environmental impact is of using vapes?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1BB8-EAE9-6CCF-8959-47A6E05F4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9069B-717E-0506-26B7-0A812EF6F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968E6-D258-FF3D-A408-DE78FCD5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5B4E-C1D3-E180-1CDE-849BC0B8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58C56-8CD5-8BD3-E6BA-81142BF3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7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0" cy="68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1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2" y="1785"/>
            <a:ext cx="12183888" cy="68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1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2" y="1785"/>
            <a:ext cx="12183888" cy="685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1785"/>
            <a:ext cx="12183886" cy="685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1785"/>
            <a:ext cx="12183886" cy="68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1785"/>
            <a:ext cx="12183886" cy="68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48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1BB8-EAE9-6CCF-8959-47A6E05F4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9069B-717E-0506-26B7-0A812EF6F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968E6-D258-FF3D-A408-DE78FCD5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5B4E-C1D3-E180-1CDE-849BC0B8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58C56-8CD5-8BD3-E6BA-81142BF3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8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EDDF-8961-D91C-094A-74D14E69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5A924-BB3A-D280-3B3D-D053379E2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366BD-E432-63ED-0C86-D8F321D7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58BF-8CBD-D822-3DD2-4843C084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1FEB8-83C1-840C-CF73-298399BE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1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5202-C623-0AEA-E44D-8AC783C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3CA30-8195-3E5A-9EF7-B8F8D53F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42408-DBA3-B95D-5D2F-C7775E68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AD90-7D8D-DBE4-05F1-78FDDE83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390DE-C60F-A4E1-5866-E05C7AAB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55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ECD3-C5EE-7A9E-882D-3AFB7341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F400F-CC2D-00D2-C6A5-A52AC40B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993CA-CBDB-2C56-E368-EAC9D6D6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83F69-FFC5-0FF4-8946-CBAB7D54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5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58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276DD-23C0-57FF-E233-A259F936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2CDDC-441A-9778-65C6-6EFAB04F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4BA1B-2357-6E15-D7CB-3F07611F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1785"/>
            <a:ext cx="12183893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9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1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7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7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1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5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1" cy="6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0" cy="6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6BEB1-254C-57B0-33E8-EB7DF0E0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FC72-2F9E-4B01-14D7-34A4FE97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3" r:id="rId3"/>
    <p:sldLayoutId id="2147483664" r:id="rId4"/>
    <p:sldLayoutId id="2147483665" r:id="rId5"/>
    <p:sldLayoutId id="214748366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6BEB1-254C-57B0-33E8-EB7DF0E0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FC72-2F9E-4B01-14D7-34A4FE97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CA2332-B744-121B-341F-50EB79FB7D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3544" y="5343709"/>
            <a:ext cx="1666507" cy="166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mokefreesheffield@divacreative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https://ash.org.uk/resources/view/ash-brief-for-local-authorities-on-youth-vaping?utm_content=&amp;utm_medium=email&amp;utm_name=&amp;utm_source=govdelivery&amp;utm_term=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3DB7B947-BBF3-246B-5DF5-3BE5930AB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19902"/>
          </a:xfrm>
          <a:prstGeom prst="rect">
            <a:avLst/>
          </a:prstGeom>
        </p:spPr>
      </p:pic>
      <p:pic>
        <p:nvPicPr>
          <p:cNvPr id="6" name="Picture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3A2DBDB7-04B8-D73A-BA46-68A22C28A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06" y="5783933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8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1124465"/>
            <a:ext cx="9856574" cy="46090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against the law to sell them to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000" dirty="0">
              <a:solidFill>
                <a:schemeClr val="accent3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also illegal for adults to buy vapes for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4" name="Picture 3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09DDA5B3-CAF3-7EA7-5D77-7E6218F1F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6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8A5331-3E3B-129A-FF1C-38E25D488FFE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5"/>
                </a:solidFill>
              </a:rPr>
              <a:t>Anyone who knowingly sells vapes to </a:t>
            </a:r>
            <a:r>
              <a:rPr lang="en-GB" sz="6000" b="1" dirty="0">
                <a:solidFill>
                  <a:schemeClr val="accent5"/>
                </a:solidFill>
              </a:rPr>
              <a:t>under 18s </a:t>
            </a:r>
            <a:r>
              <a:rPr lang="en-GB" sz="6000" dirty="0">
                <a:solidFill>
                  <a:schemeClr val="accent5"/>
                </a:solidFill>
              </a:rPr>
              <a:t>is </a:t>
            </a:r>
            <a:br>
              <a:rPr lang="en-GB" sz="6000" dirty="0">
                <a:solidFill>
                  <a:schemeClr val="accent5"/>
                </a:solidFill>
              </a:rPr>
            </a:br>
            <a:r>
              <a:rPr lang="en-GB" sz="6000" dirty="0">
                <a:solidFill>
                  <a:schemeClr val="accent5"/>
                </a:solidFill>
              </a:rPr>
              <a:t>driven by profit and doesn’t </a:t>
            </a:r>
            <a:br>
              <a:rPr lang="en-GB" sz="6000" dirty="0">
                <a:solidFill>
                  <a:schemeClr val="accent5"/>
                </a:solidFill>
              </a:rPr>
            </a:br>
            <a:r>
              <a:rPr lang="en-GB" sz="6000" dirty="0">
                <a:solidFill>
                  <a:schemeClr val="accent5"/>
                </a:solidFill>
              </a:rPr>
              <a:t>care who they sell to.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EB576-204E-C4EB-AD48-C5CBA9213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0943">
            <a:off x="483721" y="-510989"/>
            <a:ext cx="2048809" cy="2048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BF95A-EA67-28BF-94F4-2C23E0E9A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2934">
            <a:off x="10745469" y="2545274"/>
            <a:ext cx="1767451" cy="1767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0E934-5C81-96F3-817B-86C903313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9700">
            <a:off x="-223281" y="3188447"/>
            <a:ext cx="1453482" cy="1453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692AD-1FB1-06D7-606E-0650A0EC9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0437">
            <a:off x="8944146" y="5180564"/>
            <a:ext cx="1176496" cy="1176496"/>
          </a:xfrm>
          <a:prstGeom prst="rect">
            <a:avLst/>
          </a:prstGeom>
        </p:spPr>
      </p:pic>
      <p:pic>
        <p:nvPicPr>
          <p:cNvPr id="5" name="Picture 4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1CA83FC1-7A4B-230A-B5B8-0EB385BAB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D2E23-FA31-C8AD-3177-2C97DB961A5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Vapes can have an impact on the environment.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3D291-9283-28A7-C3EF-67F9D24EA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212" y="540895"/>
            <a:ext cx="3012141" cy="1340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41DF0-476C-88F4-1545-C9FCDD751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2008" y="1272137"/>
            <a:ext cx="2693888" cy="1218747"/>
          </a:xfrm>
          <a:prstGeom prst="rect">
            <a:avLst/>
          </a:prstGeom>
        </p:spPr>
      </p:pic>
      <p:pic>
        <p:nvPicPr>
          <p:cNvPr id="4" name="Picture 3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AD1F33D1-9D7D-DBB5-D6CF-5DF26FA0A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C9A0F6-8F2C-7100-185B-D02BDEBD44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4513011" y="1108266"/>
            <a:ext cx="3165978" cy="464146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14DFE8-2183-2BBD-7B5C-22938D7D57D3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Approximately </a:t>
            </a:r>
            <a:r>
              <a:rPr lang="en-GB" sz="6000" b="1" dirty="0">
                <a:solidFill>
                  <a:schemeClr val="accent3"/>
                </a:solidFill>
              </a:rPr>
              <a:t>1.3</a:t>
            </a:r>
            <a:r>
              <a:rPr lang="en-GB" sz="6000" dirty="0">
                <a:solidFill>
                  <a:schemeClr val="accent3"/>
                </a:solidFill>
              </a:rPr>
              <a:t> million disposable vapes are thrown away every week in the UK: enough to cover </a:t>
            </a:r>
            <a:r>
              <a:rPr lang="en-GB" sz="6000" b="1" dirty="0">
                <a:solidFill>
                  <a:schemeClr val="accent3"/>
                </a:solidFill>
              </a:rPr>
              <a:t>22 football pitches</a:t>
            </a:r>
            <a:r>
              <a:rPr lang="en-GB" sz="6000" dirty="0"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5" name="Picture 4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268D16C9-2E72-FDB8-34AC-07E578608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F403483-4A22-2D98-C5BE-CE701FC8CD50}"/>
              </a:ext>
            </a:extLst>
          </p:cNvPr>
          <p:cNvSpPr txBox="1">
            <a:spLocks/>
          </p:cNvSpPr>
          <p:nvPr/>
        </p:nvSpPr>
        <p:spPr>
          <a:xfrm>
            <a:off x="1167713" y="994865"/>
            <a:ext cx="9856574" cy="48682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Single-use vapes contain batteries and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difficult to recycle plastics.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1000" dirty="0">
                <a:solidFill>
                  <a:schemeClr val="accent3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These break down in landfills causing dangerous chemicals to pollute the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soil and water.</a:t>
            </a:r>
            <a:br>
              <a:rPr lang="en-GB" sz="4000" dirty="0">
                <a:solidFill>
                  <a:schemeClr val="accent3"/>
                </a:solidFill>
              </a:rPr>
            </a:br>
            <a:endParaRPr lang="en-GB" sz="4000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F7587-731D-7DD0-6F1F-1DBBE5D50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86" y="4757351"/>
            <a:ext cx="4322628" cy="2048757"/>
          </a:xfrm>
          <a:prstGeom prst="rect">
            <a:avLst/>
          </a:prstGeom>
        </p:spPr>
      </p:pic>
      <p:pic>
        <p:nvPicPr>
          <p:cNvPr id="4" name="Picture 3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0E2A87BD-7453-4009-F3DB-F01CE9CB9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1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013E4E-0103-2D43-6235-D082E8027F08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3"/>
                </a:solidFill>
              </a:rPr>
              <a:t>These chemicals can cause harm to humans, animals </a:t>
            </a:r>
            <a:br>
              <a:rPr lang="en-GB" sz="6000" b="1" dirty="0">
                <a:solidFill>
                  <a:schemeClr val="accent3"/>
                </a:solidFill>
              </a:rPr>
            </a:br>
            <a:r>
              <a:rPr lang="en-GB" sz="6000" b="1" dirty="0">
                <a:solidFill>
                  <a:schemeClr val="accent3"/>
                </a:solidFill>
              </a:rPr>
              <a:t>and the environment.</a:t>
            </a:r>
          </a:p>
        </p:txBody>
      </p:sp>
      <p:pic>
        <p:nvPicPr>
          <p:cNvPr id="4" name="Picture 3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7D140D45-4E2F-F8E0-5FE6-DDC52CB35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3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B4F46-A849-E62F-21D1-43CE43148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pic>
        <p:nvPicPr>
          <p:cNvPr id="3" name="Picture 2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6004B5CB-02C4-954B-7B15-4ABB2BAE4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1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8D8B59-7E92-92A4-D58E-304D691D5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13" y="2704312"/>
            <a:ext cx="9749974" cy="1449376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FB79DB4-EDC0-9506-A5BB-4F3BFA37CA31}"/>
              </a:ext>
            </a:extLst>
          </p:cNvPr>
          <p:cNvSpPr txBox="1">
            <a:spLocks/>
          </p:cNvSpPr>
          <p:nvPr/>
        </p:nvSpPr>
        <p:spPr>
          <a:xfrm>
            <a:off x="926817" y="4364298"/>
            <a:ext cx="2234393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Cultivation/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farming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DB5554F-B5A9-B562-94A4-E41411342A78}"/>
              </a:ext>
            </a:extLst>
          </p:cNvPr>
          <p:cNvSpPr txBox="1">
            <a:spLocks/>
          </p:cNvSpPr>
          <p:nvPr/>
        </p:nvSpPr>
        <p:spPr>
          <a:xfrm>
            <a:off x="3306946" y="4338858"/>
            <a:ext cx="1051051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000" dirty="0">
                <a:solidFill>
                  <a:schemeClr val="accent5"/>
                </a:solidFill>
              </a:rPr>
              <a:t>Curing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5C580D7-1629-52F0-5974-0BC2FE774AE6}"/>
              </a:ext>
            </a:extLst>
          </p:cNvPr>
          <p:cNvSpPr txBox="1">
            <a:spLocks/>
          </p:cNvSpPr>
          <p:nvPr/>
        </p:nvSpPr>
        <p:spPr>
          <a:xfrm>
            <a:off x="4357997" y="4290339"/>
            <a:ext cx="2234393" cy="7933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Primary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processing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16E2701-18F6-111E-20A6-82AD8BB5A264}"/>
              </a:ext>
            </a:extLst>
          </p:cNvPr>
          <p:cNvSpPr txBox="1">
            <a:spLocks/>
          </p:cNvSpPr>
          <p:nvPr/>
        </p:nvSpPr>
        <p:spPr>
          <a:xfrm>
            <a:off x="6371724" y="4404639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Manufacturing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98A5137-034D-EBD0-FF35-CB8D46871673}"/>
              </a:ext>
            </a:extLst>
          </p:cNvPr>
          <p:cNvSpPr txBox="1">
            <a:spLocks/>
          </p:cNvSpPr>
          <p:nvPr/>
        </p:nvSpPr>
        <p:spPr>
          <a:xfrm>
            <a:off x="8054789" y="4404639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Distribution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E27F722-44D1-E332-39F4-F19809784D39}"/>
              </a:ext>
            </a:extLst>
          </p:cNvPr>
          <p:cNvSpPr txBox="1">
            <a:spLocks/>
          </p:cNvSpPr>
          <p:nvPr/>
        </p:nvSpPr>
        <p:spPr>
          <a:xfrm>
            <a:off x="9597870" y="4404639"/>
            <a:ext cx="1489170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Use/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disposal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D2E9269-A2F7-C1E5-8DF5-542CF9CDA807}"/>
              </a:ext>
            </a:extLst>
          </p:cNvPr>
          <p:cNvSpPr txBox="1">
            <a:spLocks/>
          </p:cNvSpPr>
          <p:nvPr/>
        </p:nvSpPr>
        <p:spPr>
          <a:xfrm>
            <a:off x="1167713" y="1277471"/>
            <a:ext cx="9856574" cy="12669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3000" dirty="0">
                <a:solidFill>
                  <a:schemeClr val="accent5"/>
                </a:solidFill>
              </a:rPr>
              <a:t>The tobacco supply chain is extremely environmentally harmful on a global scale.  Environmental impact at all stages:</a:t>
            </a:r>
          </a:p>
        </p:txBody>
      </p:sp>
      <p:pic>
        <p:nvPicPr>
          <p:cNvPr id="10" name="Picture 9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5B30E5CB-36C1-F195-D09A-6B5218F7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0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37DAC3-586F-F4B1-85B3-B31D369DFD2B}"/>
              </a:ext>
            </a:extLst>
          </p:cNvPr>
          <p:cNvSpPr txBox="1">
            <a:spLocks/>
          </p:cNvSpPr>
          <p:nvPr/>
        </p:nvSpPr>
        <p:spPr>
          <a:xfrm>
            <a:off x="1167713" y="1358153"/>
            <a:ext cx="9856574" cy="41416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4000" dirty="0">
                <a:solidFill>
                  <a:schemeClr val="accent5"/>
                </a:solidFill>
              </a:rPr>
              <a:t>These result in: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pollution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soil degradation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biodiversity losses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Deforestation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chemeClr val="accent5"/>
                </a:solidFill>
              </a:rPr>
              <a:t>Death: Tobacco kills 8 million people a year</a:t>
            </a:r>
            <a:endParaRPr lang="en-GB" sz="2400" dirty="0">
              <a:solidFill>
                <a:schemeClr val="accent5"/>
              </a:solidFill>
            </a:endParaRPr>
          </a:p>
        </p:txBody>
      </p:sp>
      <p:pic>
        <p:nvPicPr>
          <p:cNvPr id="3" name="Picture 2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D94122F2-ADE4-D14B-B94D-70145A56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31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455674" y="1892400"/>
            <a:ext cx="9280652" cy="355874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Around </a:t>
            </a:r>
            <a:r>
              <a:rPr lang="en-GB" sz="3500" b="1" dirty="0">
                <a:solidFill>
                  <a:schemeClr val="accent3"/>
                </a:solidFill>
              </a:rPr>
              <a:t>six trillion </a:t>
            </a:r>
            <a:r>
              <a:rPr lang="en-GB" sz="3500" dirty="0">
                <a:solidFill>
                  <a:schemeClr val="accent3"/>
                </a:solidFill>
              </a:rPr>
              <a:t>cigarettes are manufactured each year globally using </a:t>
            </a:r>
            <a:r>
              <a:rPr lang="en-GB" sz="3500" b="1" dirty="0">
                <a:solidFill>
                  <a:schemeClr val="accent3"/>
                </a:solidFill>
              </a:rPr>
              <a:t>5.3 million</a:t>
            </a:r>
            <a:r>
              <a:rPr lang="en-GB" sz="3500" dirty="0">
                <a:solidFill>
                  <a:schemeClr val="accent3"/>
                </a:solidFill>
              </a:rPr>
              <a:t> hectares of land </a:t>
            </a:r>
            <a:r>
              <a:rPr lang="en-US" sz="3500" dirty="0">
                <a:solidFill>
                  <a:schemeClr val="accent3"/>
                </a:solidFill>
              </a:rPr>
              <a:t>and </a:t>
            </a:r>
            <a:r>
              <a:rPr lang="en-US" sz="3500" b="1" dirty="0">
                <a:solidFill>
                  <a:schemeClr val="accent3"/>
                </a:solidFill>
              </a:rPr>
              <a:t>600 million </a:t>
            </a:r>
            <a:r>
              <a:rPr lang="en-US" sz="3500" dirty="0">
                <a:solidFill>
                  <a:schemeClr val="accent3"/>
                </a:solidFill>
              </a:rPr>
              <a:t>trees.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dirty="0">
                <a:solidFill>
                  <a:schemeClr val="accent3"/>
                </a:solidFill>
              </a:rPr>
              <a:t>Cigarettes are the most littered item on the planet with </a:t>
            </a:r>
            <a:r>
              <a:rPr lang="en-US" sz="3500" b="1" dirty="0">
                <a:solidFill>
                  <a:schemeClr val="accent3"/>
                </a:solidFill>
              </a:rPr>
              <a:t>4.5 trillion</a:t>
            </a:r>
            <a:r>
              <a:rPr lang="en-US" sz="3500" dirty="0">
                <a:solidFill>
                  <a:schemeClr val="accent3"/>
                </a:solidFill>
              </a:rPr>
              <a:t> cigarette butts polluting our pavements, parks, soil, rivers, beaches  and oceans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500" dirty="0">
              <a:solidFill>
                <a:schemeClr val="accent3"/>
              </a:solidFill>
            </a:endParaRPr>
          </a:p>
        </p:txBody>
      </p:sp>
      <p:pic>
        <p:nvPicPr>
          <p:cNvPr id="3" name="Picture 2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DB09A4C8-4B6F-A295-3AD5-86439CD06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CBB8C0-8E65-5215-4F77-12933AEBEFB6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bg2">
                    <a:lumMod val="25000"/>
                  </a:schemeClr>
                </a:solidFill>
              </a:rPr>
              <a:t>Smoking causes disease, poor health and early death.</a:t>
            </a:r>
          </a:p>
        </p:txBody>
      </p:sp>
      <p:pic>
        <p:nvPicPr>
          <p:cNvPr id="4" name="Picture 3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3934119-9093-42B9-A28F-00976A07E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56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800209" y="1649627"/>
            <a:ext cx="8591581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All of this produced </a:t>
            </a:r>
            <a:r>
              <a:rPr lang="en-GB" sz="3500" b="1" dirty="0">
                <a:solidFill>
                  <a:schemeClr val="accent3"/>
                </a:solidFill>
              </a:rPr>
              <a:t>25 megatons</a:t>
            </a:r>
            <a:r>
              <a:rPr lang="en-GB" sz="3500" dirty="0">
                <a:solidFill>
                  <a:schemeClr val="accent3"/>
                </a:solidFill>
              </a:rPr>
              <a:t> of solid waste, </a:t>
            </a:r>
            <a:r>
              <a:rPr lang="en-GB" sz="3500" b="1" dirty="0">
                <a:solidFill>
                  <a:schemeClr val="accent3"/>
                </a:solidFill>
              </a:rPr>
              <a:t>55 megatons</a:t>
            </a:r>
            <a:r>
              <a:rPr lang="en-GB" sz="3500" dirty="0">
                <a:solidFill>
                  <a:schemeClr val="accent3"/>
                </a:solidFill>
              </a:rPr>
              <a:t> of waste water, almost </a:t>
            </a:r>
            <a:r>
              <a:rPr lang="en-GB" sz="3500" b="1" dirty="0">
                <a:solidFill>
                  <a:schemeClr val="accent3"/>
                </a:solidFill>
              </a:rPr>
              <a:t>84 megatons</a:t>
            </a:r>
            <a:r>
              <a:rPr lang="en-GB" sz="3500" dirty="0">
                <a:solidFill>
                  <a:schemeClr val="accent3"/>
                </a:solidFill>
              </a:rPr>
              <a:t> of CO</a:t>
            </a:r>
            <a:r>
              <a:rPr lang="en-GB" sz="3500" baseline="-25000" dirty="0">
                <a:solidFill>
                  <a:schemeClr val="accent3"/>
                </a:solidFill>
              </a:rPr>
              <a:t>2</a:t>
            </a:r>
            <a:r>
              <a:rPr lang="en-GB" sz="3500" dirty="0">
                <a:solidFill>
                  <a:schemeClr val="accent3"/>
                </a:solidFill>
              </a:rPr>
              <a:t> emissions to climate change – approximately 0.2% of the global total.</a:t>
            </a:r>
          </a:p>
        </p:txBody>
      </p:sp>
      <p:pic>
        <p:nvPicPr>
          <p:cNvPr id="3" name="Picture 2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187E1DC9-C8E4-1759-5F23-99BE76848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3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1B8898-8798-E782-ABDF-0180F048ECA8}"/>
              </a:ext>
            </a:extLst>
          </p:cNvPr>
          <p:cNvSpPr txBox="1">
            <a:spLocks/>
          </p:cNvSpPr>
          <p:nvPr/>
        </p:nvSpPr>
        <p:spPr>
          <a:xfrm>
            <a:off x="1603592" y="1881511"/>
            <a:ext cx="8984816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Remember, vapes are meant to help smokers </a:t>
            </a:r>
            <a:br>
              <a:rPr lang="en-GB" sz="6000" b="1" dirty="0">
                <a:solidFill>
                  <a:schemeClr val="accent5"/>
                </a:solidFill>
              </a:rPr>
            </a:br>
            <a:r>
              <a:rPr lang="en-GB" sz="6000" b="1" dirty="0">
                <a:solidFill>
                  <a:schemeClr val="accent5"/>
                </a:solidFill>
              </a:rPr>
              <a:t>to quit for good.</a:t>
            </a:r>
          </a:p>
        </p:txBody>
      </p:sp>
      <p:pic>
        <p:nvPicPr>
          <p:cNvPr id="4" name="Picture 3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52F37863-1531-BC08-3A93-84F464DB0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1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E22799-0642-5425-4AB0-C962692FEA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pic>
        <p:nvPicPr>
          <p:cNvPr id="3" name="Picture 2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CFE72098-A277-08DC-8CE9-F9A700383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2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C3724A-D7AE-CA41-F251-9CB980621F5B}"/>
              </a:ext>
            </a:extLst>
          </p:cNvPr>
          <p:cNvSpPr txBox="1"/>
          <p:nvPr/>
        </p:nvSpPr>
        <p:spPr>
          <a:xfrm>
            <a:off x="487907" y="3601756"/>
            <a:ext cx="7850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chemeClr val="bg1"/>
                </a:solidFill>
                <a:effectLst/>
                <a:latin typeface="Inter"/>
              </a:rPr>
              <a:t>If you would like to order and purchase printed copies of these resources or add your council logo contact: </a:t>
            </a:r>
            <a:r>
              <a:rPr lang="en-GB" b="1" i="0" u="none" strike="noStrike" dirty="0">
                <a:solidFill>
                  <a:srgbClr val="DB7E07"/>
                </a:solidFill>
                <a:effectLst/>
                <a:latin typeface="Inter"/>
                <a:hlinkClick r:id="rId3"/>
              </a:rPr>
              <a:t>smokefreesheffield@divacreative.com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B3385-B381-1593-37F4-C7290012D422}"/>
              </a:ext>
            </a:extLst>
          </p:cNvPr>
          <p:cNvSpPr txBox="1"/>
          <p:nvPr/>
        </p:nvSpPr>
        <p:spPr>
          <a:xfrm>
            <a:off x="487907" y="1989982"/>
            <a:ext cx="110717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you would like to learn more visit: 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makesmokinghistory.co.uk 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2400" b="1" dirty="0">
                <a:solidFill>
                  <a:srgbClr val="DB7E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ASH resources on youth vaping - ASH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30F88CEA-87F3-C6EE-AF5A-711EFE74A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8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282F47-9697-3F92-1B54-6E9330ED7A8B}"/>
              </a:ext>
            </a:extLst>
          </p:cNvPr>
          <p:cNvSpPr txBox="1">
            <a:spLocks/>
          </p:cNvSpPr>
          <p:nvPr/>
        </p:nvSpPr>
        <p:spPr>
          <a:xfrm>
            <a:off x="4516394" y="1989731"/>
            <a:ext cx="6752968" cy="28785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/>
              <a:t>Many adult smokers switch to nicotine vapes to help them quit smoking.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CBB43-780F-0C6D-81A5-E1366773D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44" y="1680226"/>
            <a:ext cx="3230550" cy="3188043"/>
          </a:xfrm>
          <a:prstGeom prst="rect">
            <a:avLst/>
          </a:prstGeom>
        </p:spPr>
      </p:pic>
      <p:pic>
        <p:nvPicPr>
          <p:cNvPr id="3" name="Picture 2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6327D738-20C6-9FBE-7AF8-980E2D559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33B837-CC80-36E8-8A78-570243BCFD94}"/>
              </a:ext>
            </a:extLst>
          </p:cNvPr>
          <p:cNvSpPr txBox="1">
            <a:spLocks/>
          </p:cNvSpPr>
          <p:nvPr/>
        </p:nvSpPr>
        <p:spPr>
          <a:xfrm>
            <a:off x="5987432" y="1881511"/>
            <a:ext cx="5220030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Most young people don’t </a:t>
            </a:r>
            <a:br>
              <a:rPr lang="en-GB" sz="6000" dirty="0">
                <a:solidFill>
                  <a:schemeClr val="accent3"/>
                </a:solidFill>
              </a:rPr>
            </a:br>
            <a:r>
              <a:rPr lang="en-GB" sz="6000" dirty="0">
                <a:solidFill>
                  <a:schemeClr val="accent3"/>
                </a:solidFill>
              </a:rPr>
              <a:t>vape or smoke.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F9695-F702-A027-4E53-D4E913B3DD10}"/>
              </a:ext>
            </a:extLst>
          </p:cNvPr>
          <p:cNvSpPr/>
          <p:nvPr/>
        </p:nvSpPr>
        <p:spPr>
          <a:xfrm>
            <a:off x="1256968" y="3904735"/>
            <a:ext cx="4201298" cy="383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A5453-0A40-A41B-002E-B0D0EA91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1" y="2105538"/>
            <a:ext cx="5039933" cy="3259195"/>
          </a:xfrm>
          <a:prstGeom prst="rect">
            <a:avLst/>
          </a:prstGeom>
        </p:spPr>
      </p:pic>
      <p:pic>
        <p:nvPicPr>
          <p:cNvPr id="3" name="Picture 2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CB9C2A59-473B-391B-AAA9-316B3B58A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3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EE795-BC34-8ADA-1422-E2E18DE25FA1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Vaping is less harmful than smoking because you don’t inhale the toxic tar and carbon monoxide found in tobacco smoke.</a:t>
            </a:r>
          </a:p>
        </p:txBody>
      </p:sp>
      <p:pic>
        <p:nvPicPr>
          <p:cNvPr id="4" name="Picture 3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ABC23F6C-1268-5E81-A393-F7B4D1350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9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783005-18EC-C03A-FA52-E5656D706BB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But vapes are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not harmless.</a:t>
            </a:r>
          </a:p>
        </p:txBody>
      </p:sp>
      <p:pic>
        <p:nvPicPr>
          <p:cNvPr id="4" name="Picture 3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4B477DF2-09BF-00F9-91D8-3C9B16CAF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8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F50C4D-E520-31A1-E27D-29BE4E84D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84" y="4302849"/>
            <a:ext cx="5684833" cy="1873593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0C94528-9B65-0000-6263-3D684AFB20A3}"/>
              </a:ext>
            </a:extLst>
          </p:cNvPr>
          <p:cNvSpPr txBox="1">
            <a:spLocks/>
          </p:cNvSpPr>
          <p:nvPr/>
        </p:nvSpPr>
        <p:spPr>
          <a:xfrm>
            <a:off x="1167713" y="1424311"/>
            <a:ext cx="9856574" cy="287853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Short-term effects of vaping can include coughing, headaches, dizziness and sore throats.</a:t>
            </a:r>
          </a:p>
        </p:txBody>
      </p:sp>
      <p:pic>
        <p:nvPicPr>
          <p:cNvPr id="5" name="Picture 4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192E4B95-5698-5EA2-4BBE-8E6B6F235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1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EC9DD3-4DFB-F2F7-0FB3-28AD53991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8695">
            <a:off x="900323" y="297716"/>
            <a:ext cx="1553664" cy="15536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7DA749-FF9D-A252-D4C8-B74D7414C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8956">
            <a:off x="5996876" y="-275230"/>
            <a:ext cx="2003039" cy="2003039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6196B38-B638-32ED-4A98-E660573E876A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And the long-term effects are, as yet, unknown.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AB27B9-9619-8584-9EE5-F12F3B068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6570">
            <a:off x="10288548" y="4643941"/>
            <a:ext cx="1471477" cy="1471477"/>
          </a:xfrm>
          <a:prstGeom prst="rect">
            <a:avLst/>
          </a:prstGeom>
        </p:spPr>
      </p:pic>
      <p:pic>
        <p:nvPicPr>
          <p:cNvPr id="3" name="Picture 2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5C12A7C1-FFF8-B717-B215-AE5089FEE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7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2102830"/>
            <a:ext cx="9856574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Vapes and vaping products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that contain nicotine are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age-restricted.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5600" dirty="0">
              <a:solidFill>
                <a:schemeClr val="accent3"/>
              </a:solidFill>
            </a:endParaRPr>
          </a:p>
        </p:txBody>
      </p:sp>
      <p:pic>
        <p:nvPicPr>
          <p:cNvPr id="4" name="Picture 3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1F02E864-7129-A0EC-A218-5B0DF209F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06" y="5517931"/>
            <a:ext cx="1178207" cy="10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4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FS">
      <a:dk1>
        <a:srgbClr val="004057"/>
      </a:dk1>
      <a:lt1>
        <a:srgbClr val="FFFFFF"/>
      </a:lt1>
      <a:dk2>
        <a:srgbClr val="6C448D"/>
      </a:dk2>
      <a:lt2>
        <a:srgbClr val="FFFFFF"/>
      </a:lt2>
      <a:accent1>
        <a:srgbClr val="AEC95E"/>
      </a:accent1>
      <a:accent2>
        <a:srgbClr val="2CBBEB"/>
      </a:accent2>
      <a:accent3>
        <a:srgbClr val="004057"/>
      </a:accent3>
      <a:accent4>
        <a:srgbClr val="F09032"/>
      </a:accent4>
      <a:accent5>
        <a:srgbClr val="FBBF27"/>
      </a:accent5>
      <a:accent6>
        <a:srgbClr val="EC88B3"/>
      </a:accent6>
      <a:hlink>
        <a:srgbClr val="43589C"/>
      </a:hlink>
      <a:folHlink>
        <a:srgbClr val="FBBE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FS">
      <a:dk1>
        <a:srgbClr val="004057"/>
      </a:dk1>
      <a:lt1>
        <a:srgbClr val="FFFFFF"/>
      </a:lt1>
      <a:dk2>
        <a:srgbClr val="6C448D"/>
      </a:dk2>
      <a:lt2>
        <a:srgbClr val="FFFFFF"/>
      </a:lt2>
      <a:accent1>
        <a:srgbClr val="AEC95E"/>
      </a:accent1>
      <a:accent2>
        <a:srgbClr val="2CBBEB"/>
      </a:accent2>
      <a:accent3>
        <a:srgbClr val="004057"/>
      </a:accent3>
      <a:accent4>
        <a:srgbClr val="F09032"/>
      </a:accent4>
      <a:accent5>
        <a:srgbClr val="FBBF27"/>
      </a:accent5>
      <a:accent6>
        <a:srgbClr val="EC88B3"/>
      </a:accent6>
      <a:hlink>
        <a:srgbClr val="43589C"/>
      </a:hlink>
      <a:folHlink>
        <a:srgbClr val="FBBE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621</Words>
  <Application>Microsoft Office PowerPoint</Application>
  <PresentationFormat>Widescreen</PresentationFormat>
  <Paragraphs>70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Inter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HOLLOWAY, Jessica (NHS GREATER MANCHESTER INTEGRATED CARE BOARD)</cp:lastModifiedBy>
  <cp:revision>36</cp:revision>
  <dcterms:created xsi:type="dcterms:W3CDTF">2023-01-31T15:53:22Z</dcterms:created>
  <dcterms:modified xsi:type="dcterms:W3CDTF">2023-06-05T10:40:50Z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2023-02-07T19:20:06Z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1b0b7b3b-e9f2-48e7-b5c0-4aedae3f68d9</vt:lpwstr>
  </property>
  <property fmtid="{D5CDD505-2E9C-101B-9397-08002B2CF9AE}" pid="8" name="MSIP_Label_c8588358-c3f1-4695-a290-e2f70d15689d_ContentBits">
    <vt:lpwstr>0</vt:lpwstr>
  </property>
</Properties>
</file>