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7" r:id="rId4"/>
  </p:sldMasterIdLst>
  <p:notesMasterIdLst>
    <p:notesMasterId r:id="rId23"/>
  </p:notesMasterIdLst>
  <p:handoutMasterIdLst>
    <p:handoutMasterId r:id="rId24"/>
  </p:handoutMasterIdLst>
  <p:sldIdLst>
    <p:sldId id="2147374771" r:id="rId5"/>
    <p:sldId id="267" r:id="rId6"/>
    <p:sldId id="268" r:id="rId7"/>
    <p:sldId id="269" r:id="rId8"/>
    <p:sldId id="2147374758" r:id="rId9"/>
    <p:sldId id="2147374759" r:id="rId10"/>
    <p:sldId id="2147374760" r:id="rId11"/>
    <p:sldId id="2147374761" r:id="rId12"/>
    <p:sldId id="2147374762" r:id="rId13"/>
    <p:sldId id="2147374763" r:id="rId14"/>
    <p:sldId id="260" r:id="rId15"/>
    <p:sldId id="2147374764" r:id="rId16"/>
    <p:sldId id="2147374765" r:id="rId17"/>
    <p:sldId id="2147374766" r:id="rId18"/>
    <p:sldId id="2147374768" r:id="rId19"/>
    <p:sldId id="2147374767" r:id="rId20"/>
    <p:sldId id="2147374770" r:id="rId21"/>
    <p:sldId id="2147374769" r:id="rId22"/>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B3"/>
    <a:srgbClr val="F47721"/>
    <a:srgbClr val="D1D6E7"/>
    <a:srgbClr val="425563"/>
    <a:srgbClr val="E6D4D2"/>
    <a:srgbClr val="CBEDD1"/>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F27427-DB7D-ED43-ABB0-FBE329D0504F}" v="6" dt="2024-11-05T16:20:51.663"/>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58"/>
    <p:restoredTop sz="94739"/>
  </p:normalViewPr>
  <p:slideViewPr>
    <p:cSldViewPr snapToGrid="0">
      <p:cViewPr varScale="1">
        <p:scale>
          <a:sx n="62" d="100"/>
          <a:sy n="62" d="100"/>
        </p:scale>
        <p:origin x="905" y="-254"/>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8E7403-EB4A-4177-AFCE-6A9D7B160C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DAC49177-C030-4043-9380-EA6E4C94A1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A663C334-78CA-4E1A-9D54-3E3430963041}" type="datetime1">
              <a:rPr lang="en-GB" smtClean="0"/>
              <a:t>19/11/2024</a:t>
            </a:fld>
            <a:endParaRPr lang="en-GB"/>
          </a:p>
        </p:txBody>
      </p:sp>
      <p:sp>
        <p:nvSpPr>
          <p:cNvPr id="4" name="Footer Placeholder 3">
            <a:extLst>
              <a:ext uri="{FF2B5EF4-FFF2-40B4-BE49-F238E27FC236}">
                <a16:creationId xmlns:a16="http://schemas.microsoft.com/office/drawing/2014/main" id="{BC4C83CE-EC9B-40C4-BD7A-48797AE5B1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7EE9A75D-9B4E-4704-98C7-2A42472F11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14CC6D6D-E986-427F-AD9C-4E9408DDBE53}" type="slidenum">
              <a:rPr lang="en-GB" smtClean="0"/>
              <a:t>‹#›</a:t>
            </a:fld>
            <a:endParaRPr lang="en-GB"/>
          </a:p>
        </p:txBody>
      </p:sp>
    </p:spTree>
    <p:extLst>
      <p:ext uri="{BB962C8B-B14F-4D97-AF65-F5344CB8AC3E}">
        <p14:creationId xmlns:p14="http://schemas.microsoft.com/office/powerpoint/2010/main" val="29987748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38705E-AAE8-4335-B5A5-B8C4E9E55DA7}" type="datetime1">
              <a:rPr lang="en-GB" smtClean="0"/>
              <a:pPr/>
              <a:t>19/11/2024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115A580F-E35D-42E1-AF82-E41CC201EA91}" type="slidenum">
              <a:rPr lang="en-GB" noProof="0" smtClean="0"/>
              <a:t>‹#›</a:t>
            </a:fld>
            <a:endParaRPr lang="en-GB" noProof="0"/>
          </a:p>
        </p:txBody>
      </p:sp>
    </p:spTree>
    <p:extLst>
      <p:ext uri="{BB962C8B-B14F-4D97-AF65-F5344CB8AC3E}">
        <p14:creationId xmlns:p14="http://schemas.microsoft.com/office/powerpoint/2010/main" val="1453680661"/>
      </p:ext>
    </p:extLst>
  </p:cSld>
  <p:clrMap bg1="lt1" tx1="dk1" bg2="lt2" tx2="dk2" accent1="accent1" accent2="accent2" accent3="accent3" accent4="accent4" accent5="accent5" accent6="accent6" hlink="hlink" folHlink="folHlink"/>
  <p:hf hdr="0" ftr="0" dt="0"/>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115A580F-E35D-42E1-AF82-E41CC201EA91}" type="slidenum">
              <a:rPr lang="en-GB" noProof="0" smtClean="0"/>
              <a:t>1</a:t>
            </a:fld>
            <a:endParaRPr lang="en-GB" noProof="0"/>
          </a:p>
        </p:txBody>
      </p:sp>
    </p:spTree>
    <p:extLst>
      <p:ext uri="{BB962C8B-B14F-4D97-AF65-F5344CB8AC3E}">
        <p14:creationId xmlns:p14="http://schemas.microsoft.com/office/powerpoint/2010/main" val="1416742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115A580F-E35D-42E1-AF82-E41CC201EA91}" type="slidenum">
              <a:rPr lang="en-GB" noProof="0" smtClean="0"/>
              <a:t>16</a:t>
            </a:fld>
            <a:endParaRPr lang="en-GB" noProof="0"/>
          </a:p>
        </p:txBody>
      </p:sp>
    </p:spTree>
    <p:extLst>
      <p:ext uri="{BB962C8B-B14F-4D97-AF65-F5344CB8AC3E}">
        <p14:creationId xmlns:p14="http://schemas.microsoft.com/office/powerpoint/2010/main" val="7528934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_Dark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55068-2F23-B444-A24F-1C2F630CF1E5}"/>
              </a:ext>
            </a:extLst>
          </p:cNvPr>
          <p:cNvSpPr>
            <a:spLocks noGrp="1"/>
          </p:cNvSpPr>
          <p:nvPr>
            <p:ph type="ctrTitle"/>
          </p:nvPr>
        </p:nvSpPr>
        <p:spPr>
          <a:xfrm>
            <a:off x="496375" y="414134"/>
            <a:ext cx="6831211" cy="533744"/>
          </a:xfrm>
          <a:prstGeom prst="rect">
            <a:avLst/>
          </a:prstGeom>
        </p:spPr>
        <p:txBody>
          <a:bodyPr anchor="ctr"/>
          <a:lstStyle>
            <a:lvl1pPr algn="l">
              <a:defRPr sz="2400" b="1">
                <a:solidFill>
                  <a:schemeClr val="accent1"/>
                </a:solidFill>
              </a:defRPr>
            </a:lvl1pPr>
          </a:lstStyle>
          <a:p>
            <a:r>
              <a:rPr lang="en-US" dirty="0"/>
              <a:t>Click to edit Master title style</a:t>
            </a:r>
          </a:p>
        </p:txBody>
      </p:sp>
      <p:sp>
        <p:nvSpPr>
          <p:cNvPr id="5" name="Title 5">
            <a:extLst>
              <a:ext uri="{FF2B5EF4-FFF2-40B4-BE49-F238E27FC236}">
                <a16:creationId xmlns:a16="http://schemas.microsoft.com/office/drawing/2014/main" id="{9FD0670A-E44A-00A0-C18B-68C9552C1E87}"/>
              </a:ext>
              <a:ext uri="{C183D7F6-B498-43B3-948B-1728B52AA6E4}">
                <adec:decorative xmlns:adec="http://schemas.microsoft.com/office/drawing/2017/decorative" val="1"/>
              </a:ext>
            </a:extLst>
          </p:cNvPr>
          <p:cNvSpPr txBox="1">
            <a:spLocks/>
          </p:cNvSpPr>
          <p:nvPr userDrawn="1"/>
        </p:nvSpPr>
        <p:spPr>
          <a:xfrm>
            <a:off x="600878" y="406376"/>
            <a:ext cx="5248714" cy="401499"/>
          </a:xfrm>
          <a:prstGeom prst="rect">
            <a:avLst/>
          </a:prstGeom>
        </p:spPr>
        <p:txBody>
          <a:bodyPr>
            <a:noAutofit/>
          </a:bodyPr>
          <a:lstStyle>
            <a:lvl1pPr algn="l" defTabSz="914400" rtl="0" eaLnBrk="1" latinLnBrk="0" hangingPunct="1">
              <a:lnSpc>
                <a:spcPct val="90000"/>
              </a:lnSpc>
              <a:spcBef>
                <a:spcPct val="0"/>
              </a:spcBef>
              <a:buNone/>
              <a:defRPr sz="2700" b="0" i="0" kern="1200">
                <a:solidFill>
                  <a:schemeClr val="tx1"/>
                </a:solidFill>
                <a:latin typeface="Arial" panose="020B0604020202020204" pitchFamily="34" charset="0"/>
                <a:ea typeface="+mj-ea"/>
                <a:cs typeface="+mj-cs"/>
              </a:defRPr>
            </a:lvl1pPr>
          </a:lstStyle>
          <a:p>
            <a:endParaRPr lang="en-GB" sz="2400" b="1" dirty="0">
              <a:solidFill>
                <a:schemeClr val="accent1"/>
              </a:solidFill>
            </a:endParaRPr>
          </a:p>
        </p:txBody>
      </p:sp>
      <p:pic>
        <p:nvPicPr>
          <p:cNvPr id="3" name="Picture 2" descr="A logo with black text&#10;&#10;Description automatically generated">
            <a:extLst>
              <a:ext uri="{FF2B5EF4-FFF2-40B4-BE49-F238E27FC236}">
                <a16:creationId xmlns:a16="http://schemas.microsoft.com/office/drawing/2014/main" id="{CD95E005-F8EE-AA08-6DB6-13EB8A765A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82079" y="178352"/>
            <a:ext cx="2414369" cy="912660"/>
          </a:xfrm>
          <a:prstGeom prst="rect">
            <a:avLst/>
          </a:prstGeom>
        </p:spPr>
      </p:pic>
    </p:spTree>
    <p:extLst>
      <p:ext uri="{BB962C8B-B14F-4D97-AF65-F5344CB8AC3E}">
        <p14:creationId xmlns:p14="http://schemas.microsoft.com/office/powerpoint/2010/main" val="3295273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11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326F4BF-084A-CECB-3C13-CE2638735889}"/>
              </a:ext>
            </a:extLst>
          </p:cNvPr>
          <p:cNvCxnSpPr/>
          <p:nvPr/>
        </p:nvCxnSpPr>
        <p:spPr>
          <a:xfrm>
            <a:off x="535577" y="3358700"/>
            <a:ext cx="405245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1229509"/>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2C50080-2430-D040-AA97-5F3B18420EE6}"/>
              </a:ext>
            </a:extLst>
          </p:cNvPr>
          <p:cNvSpPr>
            <a:spLocks noGrp="1"/>
          </p:cNvSpPr>
          <p:nvPr>
            <p:ph type="subTitle" idx="1" hasCustomPrompt="1"/>
          </p:nvPr>
        </p:nvSpPr>
        <p:spPr>
          <a:xfrm>
            <a:off x="5878285" y="4389120"/>
            <a:ext cx="2858211" cy="754380"/>
          </a:xfrm>
          <a:prstGeom prst="rect">
            <a:avLst/>
          </a:prstGeom>
        </p:spPr>
        <p:txBody>
          <a:bodyPr>
            <a:normAutofit/>
          </a:bodyPr>
          <a:lstStyle>
            <a:lvl1pPr marL="0" indent="0" algn="r">
              <a:buNone/>
              <a:defRPr sz="1200" b="0">
                <a:solidFill>
                  <a:srgbClr val="425563"/>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by: John Smith</a:t>
            </a:r>
            <a:br>
              <a:rPr lang="en-US"/>
            </a:br>
            <a:r>
              <a:rPr lang="en-US"/>
              <a:t>Date to go here</a:t>
            </a:r>
          </a:p>
        </p:txBody>
      </p:sp>
      <p:sp>
        <p:nvSpPr>
          <p:cNvPr id="4" name="Title 1">
            <a:extLst>
              <a:ext uri="{FF2B5EF4-FFF2-40B4-BE49-F238E27FC236}">
                <a16:creationId xmlns:a16="http://schemas.microsoft.com/office/drawing/2014/main" id="{0065C174-ED0C-A44F-851C-56713AD9161A}"/>
              </a:ext>
            </a:extLst>
          </p:cNvPr>
          <p:cNvSpPr>
            <a:spLocks noGrp="1"/>
          </p:cNvSpPr>
          <p:nvPr>
            <p:ph type="ctrTitle" hasCustomPrompt="1"/>
          </p:nvPr>
        </p:nvSpPr>
        <p:spPr>
          <a:xfrm>
            <a:off x="535577" y="2272937"/>
            <a:ext cx="8126171" cy="937565"/>
          </a:xfrm>
          <a:prstGeom prst="rect">
            <a:avLst/>
          </a:prstGeom>
        </p:spPr>
        <p:txBody>
          <a:bodyPr anchor="b">
            <a:normAutofit/>
          </a:bodyPr>
          <a:lstStyle>
            <a:lvl1pPr algn="l">
              <a:defRPr sz="2700">
                <a:solidFill>
                  <a:schemeClr val="bg1"/>
                </a:solidFill>
                <a:latin typeface="Arial" panose="020B0604020202020204" pitchFamily="34" charset="0"/>
                <a:cs typeface="Arial" panose="020B0604020202020204" pitchFamily="34" charset="0"/>
              </a:defRPr>
            </a:lvl1pPr>
          </a:lstStyle>
          <a:p>
            <a:r>
              <a:rPr lang="en-US"/>
              <a:t>Presentation title to go in here</a:t>
            </a:r>
          </a:p>
        </p:txBody>
      </p:sp>
    </p:spTree>
    <p:extLst>
      <p:ext uri="{BB962C8B-B14F-4D97-AF65-F5344CB8AC3E}">
        <p14:creationId xmlns:p14="http://schemas.microsoft.com/office/powerpoint/2010/main" val="3797740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vider Slide 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F16397-FE65-A44E-8565-615E9F88D85D}"/>
              </a:ext>
            </a:extLst>
          </p:cNvPr>
          <p:cNvSpPr>
            <a:spLocks noGrp="1"/>
          </p:cNvSpPr>
          <p:nvPr>
            <p:ph type="ctrTitle" hasCustomPrompt="1"/>
          </p:nvPr>
        </p:nvSpPr>
        <p:spPr>
          <a:xfrm>
            <a:off x="535578" y="2272937"/>
            <a:ext cx="5038997" cy="937565"/>
          </a:xfrm>
          <a:prstGeom prst="rect">
            <a:avLst/>
          </a:prstGeom>
        </p:spPr>
        <p:txBody>
          <a:bodyPr anchor="b">
            <a:normAutofit/>
          </a:bodyPr>
          <a:lstStyle>
            <a:lvl1pPr algn="l">
              <a:defRPr sz="2700">
                <a:solidFill>
                  <a:schemeClr val="bg1"/>
                </a:solidFill>
                <a:latin typeface="Arial" panose="020B0604020202020204" pitchFamily="34" charset="0"/>
                <a:cs typeface="Arial" panose="020B0604020202020204" pitchFamily="34" charset="0"/>
              </a:defRPr>
            </a:lvl1pPr>
          </a:lstStyle>
          <a:p>
            <a:r>
              <a:rPr lang="en-US"/>
              <a:t>Divider title to go in here</a:t>
            </a:r>
          </a:p>
        </p:txBody>
      </p:sp>
    </p:spTree>
    <p:extLst>
      <p:ext uri="{BB962C8B-B14F-4D97-AF65-F5344CB8AC3E}">
        <p14:creationId xmlns:p14="http://schemas.microsoft.com/office/powerpoint/2010/main" val="469931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EC2A31-E853-422A-A486-19BD02ECBB56}"/>
              </a:ext>
            </a:extLst>
          </p:cNvPr>
          <p:cNvSpPr>
            <a:spLocks noGrp="1"/>
          </p:cNvSpPr>
          <p:nvPr>
            <p:ph type="dt" sz="half" idx="10"/>
          </p:nvPr>
        </p:nvSpPr>
        <p:spPr/>
        <p:txBody>
          <a:bodyPr/>
          <a:lstStyle>
            <a:lvl1pPr>
              <a:defRPr b="0" i="0">
                <a:latin typeface="Arial" panose="020B0604020202020204" pitchFamily="34" charset="0"/>
              </a:defRPr>
            </a:lvl1pPr>
          </a:lstStyle>
          <a:p>
            <a:fld id="{F1804A17-F784-44D0-AA89-41ED815956C5}" type="datetimeFigureOut">
              <a:rPr lang="en-GB" smtClean="0"/>
              <a:pPr/>
              <a:t>19/11/2024</a:t>
            </a:fld>
            <a:endParaRPr lang="en-GB" dirty="0"/>
          </a:p>
        </p:txBody>
      </p:sp>
      <p:sp>
        <p:nvSpPr>
          <p:cNvPr id="3" name="Footer Placeholder 2">
            <a:extLst>
              <a:ext uri="{FF2B5EF4-FFF2-40B4-BE49-F238E27FC236}">
                <a16:creationId xmlns:a16="http://schemas.microsoft.com/office/drawing/2014/main" id="{EC9D03B8-3F46-40DB-A416-A2DA7F1AB591}"/>
              </a:ext>
            </a:extLst>
          </p:cNvPr>
          <p:cNvSpPr>
            <a:spLocks noGrp="1"/>
          </p:cNvSpPr>
          <p:nvPr>
            <p:ph type="ftr" sz="quarter" idx="11"/>
          </p:nvPr>
        </p:nvSpPr>
        <p:spPr/>
        <p:txBody>
          <a:bodyPr/>
          <a:lstStyle>
            <a:lvl1pPr>
              <a:defRPr b="0" i="0">
                <a:latin typeface="Arial" panose="020B0604020202020204" pitchFamily="34" charset="0"/>
              </a:defRPr>
            </a:lvl1pPr>
          </a:lstStyle>
          <a:p>
            <a:endParaRPr lang="en-GB" dirty="0"/>
          </a:p>
        </p:txBody>
      </p:sp>
      <p:sp>
        <p:nvSpPr>
          <p:cNvPr id="4" name="Slide Number Placeholder 3">
            <a:extLst>
              <a:ext uri="{FF2B5EF4-FFF2-40B4-BE49-F238E27FC236}">
                <a16:creationId xmlns:a16="http://schemas.microsoft.com/office/drawing/2014/main" id="{E9058CD1-FE3C-48F2-B82A-630274B43B2B}"/>
              </a:ext>
            </a:extLst>
          </p:cNvPr>
          <p:cNvSpPr>
            <a:spLocks noGrp="1"/>
          </p:cNvSpPr>
          <p:nvPr>
            <p:ph type="sldNum" sz="quarter" idx="12"/>
          </p:nvPr>
        </p:nvSpPr>
        <p:spPr/>
        <p:txBody>
          <a:bodyPr/>
          <a:lstStyle>
            <a:lvl1pPr>
              <a:defRPr b="0" i="0">
                <a:latin typeface="Arial" panose="020B0604020202020204" pitchFamily="34" charset="0"/>
              </a:defRPr>
            </a:lvl1pPr>
          </a:lstStyle>
          <a:p>
            <a:fld id="{2A4E8A0A-3FF9-4DB4-8EE4-449CECE41901}" type="slidenum">
              <a:rPr lang="en-GB" smtClean="0"/>
              <a:pPr/>
              <a:t>‹#›</a:t>
            </a:fld>
            <a:endParaRPr lang="en-GB"/>
          </a:p>
        </p:txBody>
      </p:sp>
    </p:spTree>
    <p:extLst>
      <p:ext uri="{BB962C8B-B14F-4D97-AF65-F5344CB8AC3E}">
        <p14:creationId xmlns:p14="http://schemas.microsoft.com/office/powerpoint/2010/main" val="1474755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471EA-FC25-4B67-85DA-A2EA5CCEA753}"/>
              </a:ext>
            </a:extLst>
          </p:cNvPr>
          <p:cNvSpPr>
            <a:spLocks noGrp="1"/>
          </p:cNvSpPr>
          <p:nvPr>
            <p:ph type="title"/>
          </p:nvPr>
        </p:nvSpPr>
        <p:spPr>
          <a:xfrm>
            <a:off x="628650" y="471862"/>
            <a:ext cx="7886700" cy="379786"/>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78F6A4E-32A8-420A-97DB-0DFF9F98EFF5}"/>
              </a:ext>
            </a:extLst>
          </p:cNvPr>
          <p:cNvSpPr>
            <a:spLocks noGrp="1"/>
          </p:cNvSpPr>
          <p:nvPr>
            <p:ph idx="1"/>
          </p:nvPr>
        </p:nvSpPr>
        <p:spPr>
          <a:xfrm>
            <a:off x="628650" y="1057835"/>
            <a:ext cx="7886700" cy="357449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EB04AD-9EED-4C37-9205-F9212F43EE7B}"/>
              </a:ext>
            </a:extLst>
          </p:cNvPr>
          <p:cNvSpPr>
            <a:spLocks noGrp="1"/>
          </p:cNvSpPr>
          <p:nvPr>
            <p:ph type="dt" sz="half" idx="10"/>
          </p:nvPr>
        </p:nvSpPr>
        <p:spPr/>
        <p:txBody>
          <a:bodyPr/>
          <a:lstStyle>
            <a:lvl1pPr>
              <a:defRPr b="0" i="0">
                <a:latin typeface="Arial" panose="020B0604020202020204" pitchFamily="34" charset="0"/>
              </a:defRPr>
            </a:lvl1pPr>
          </a:lstStyle>
          <a:p>
            <a:endParaRPr lang="en-GB" dirty="0"/>
          </a:p>
        </p:txBody>
      </p:sp>
      <p:sp>
        <p:nvSpPr>
          <p:cNvPr id="5" name="Footer Placeholder 4">
            <a:extLst>
              <a:ext uri="{FF2B5EF4-FFF2-40B4-BE49-F238E27FC236}">
                <a16:creationId xmlns:a16="http://schemas.microsoft.com/office/drawing/2014/main" id="{C5287059-7D18-447A-AAFA-76320FF0E376}"/>
              </a:ext>
            </a:extLst>
          </p:cNvPr>
          <p:cNvSpPr>
            <a:spLocks noGrp="1"/>
          </p:cNvSpPr>
          <p:nvPr>
            <p:ph type="ftr" sz="quarter" idx="11"/>
          </p:nvPr>
        </p:nvSpPr>
        <p:spPr/>
        <p:txBody>
          <a:bodyPr/>
          <a:lstStyle>
            <a:lvl1pPr>
              <a:defRPr b="0" i="0">
                <a:latin typeface="Arial" panose="020B06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C36662AB-8DC9-4285-A0DA-D71AA1DAD19B}"/>
              </a:ext>
            </a:extLst>
          </p:cNvPr>
          <p:cNvSpPr>
            <a:spLocks noGrp="1"/>
          </p:cNvSpPr>
          <p:nvPr>
            <p:ph type="sldNum" sz="quarter" idx="12"/>
          </p:nvPr>
        </p:nvSpPr>
        <p:spPr/>
        <p:txBody>
          <a:bodyPr/>
          <a:lstStyle>
            <a:lvl1pPr>
              <a:defRPr b="0" i="0">
                <a:latin typeface="Arial" panose="020B0604020202020204" pitchFamily="34" charset="0"/>
              </a:defRPr>
            </a:lvl1pPr>
          </a:lstStyle>
          <a:p>
            <a:endParaRPr lang="en-GB" dirty="0"/>
          </a:p>
        </p:txBody>
      </p:sp>
    </p:spTree>
    <p:extLst>
      <p:ext uri="{BB962C8B-B14F-4D97-AF65-F5344CB8AC3E}">
        <p14:creationId xmlns:p14="http://schemas.microsoft.com/office/powerpoint/2010/main" val="4005931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FD563-5A71-1FD9-8D7D-DAA76E0DB2A7}"/>
              </a:ext>
            </a:extLst>
          </p:cNvPr>
          <p:cNvSpPr>
            <a:spLocks noGrp="1"/>
          </p:cNvSpPr>
          <p:nvPr>
            <p:ph type="title"/>
          </p:nvPr>
        </p:nvSpPr>
        <p:spPr>
          <a:xfrm>
            <a:off x="628650" y="471862"/>
            <a:ext cx="7886700" cy="379786"/>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4A2E977-05A3-D597-8177-EF6527B3AB47}"/>
              </a:ext>
            </a:extLst>
          </p:cNvPr>
          <p:cNvSpPr>
            <a:spLocks noGrp="1"/>
          </p:cNvSpPr>
          <p:nvPr>
            <p:ph type="dt" sz="half" idx="10"/>
          </p:nvPr>
        </p:nvSpPr>
        <p:spPr/>
        <p:txBody>
          <a:bodyPr/>
          <a:lstStyle>
            <a:lvl1pPr>
              <a:defRPr b="0" i="0">
                <a:latin typeface="Arial" panose="020B0604020202020204" pitchFamily="34" charset="0"/>
              </a:defRPr>
            </a:lvl1pPr>
          </a:lstStyle>
          <a:p>
            <a:fld id="{83201926-6A07-4591-9E24-26A5ABCF762B}" type="datetimeFigureOut">
              <a:rPr lang="en-GB" smtClean="0"/>
              <a:pPr/>
              <a:t>19/11/2024</a:t>
            </a:fld>
            <a:endParaRPr lang="en-GB"/>
          </a:p>
        </p:txBody>
      </p:sp>
      <p:sp>
        <p:nvSpPr>
          <p:cNvPr id="4" name="Footer Placeholder 3">
            <a:extLst>
              <a:ext uri="{FF2B5EF4-FFF2-40B4-BE49-F238E27FC236}">
                <a16:creationId xmlns:a16="http://schemas.microsoft.com/office/drawing/2014/main" id="{AF145427-169F-D600-71DF-ADADF7732113}"/>
              </a:ext>
            </a:extLst>
          </p:cNvPr>
          <p:cNvSpPr>
            <a:spLocks noGrp="1"/>
          </p:cNvSpPr>
          <p:nvPr>
            <p:ph type="ftr" sz="quarter" idx="11"/>
          </p:nvPr>
        </p:nvSpPr>
        <p:spPr/>
        <p:txBody>
          <a:bodyPr/>
          <a:lstStyle>
            <a:lvl1pPr>
              <a:defRPr b="0" i="0">
                <a:latin typeface="Arial" panose="020B0604020202020204" pitchFamily="34" charset="0"/>
              </a:defRPr>
            </a:lvl1pPr>
          </a:lstStyle>
          <a:p>
            <a:endParaRPr lang="en-GB"/>
          </a:p>
        </p:txBody>
      </p:sp>
      <p:sp>
        <p:nvSpPr>
          <p:cNvPr id="5" name="Slide Number Placeholder 4">
            <a:extLst>
              <a:ext uri="{FF2B5EF4-FFF2-40B4-BE49-F238E27FC236}">
                <a16:creationId xmlns:a16="http://schemas.microsoft.com/office/drawing/2014/main" id="{96371269-2A5B-D95C-1FAA-B62364F8477B}"/>
              </a:ext>
            </a:extLst>
          </p:cNvPr>
          <p:cNvSpPr>
            <a:spLocks noGrp="1"/>
          </p:cNvSpPr>
          <p:nvPr>
            <p:ph type="sldNum" sz="quarter" idx="12"/>
          </p:nvPr>
        </p:nvSpPr>
        <p:spPr/>
        <p:txBody>
          <a:bodyPr/>
          <a:lstStyle>
            <a:lvl1pPr>
              <a:defRPr b="0" i="0">
                <a:latin typeface="Arial" panose="020B0604020202020204" pitchFamily="34" charset="0"/>
              </a:defRPr>
            </a:lvl1pPr>
          </a:lstStyle>
          <a:p>
            <a:fld id="{038432DE-738A-46BC-9160-A5155BF97471}" type="slidenum">
              <a:rPr lang="en-GB" smtClean="0"/>
              <a:pPr/>
              <a:t>‹#›</a:t>
            </a:fld>
            <a:endParaRPr lang="en-GB"/>
          </a:p>
        </p:txBody>
      </p:sp>
    </p:spTree>
    <p:extLst>
      <p:ext uri="{BB962C8B-B14F-4D97-AF65-F5344CB8AC3E}">
        <p14:creationId xmlns:p14="http://schemas.microsoft.com/office/powerpoint/2010/main" val="4192693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9B90BD0-8FBF-EC9C-5CB9-82DAE1CBF529}"/>
              </a:ext>
            </a:extLst>
          </p:cNvPr>
          <p:cNvSpPr>
            <a:spLocks noGrp="1"/>
          </p:cNvSpPr>
          <p:nvPr>
            <p:ph type="dt" sz="half" idx="10"/>
          </p:nvPr>
        </p:nvSpPr>
        <p:spPr/>
        <p:txBody>
          <a:bodyPr/>
          <a:lstStyle>
            <a:lvl1pPr>
              <a:defRPr b="0" i="0">
                <a:latin typeface="Arial" panose="020B0604020202020204" pitchFamily="34" charset="0"/>
              </a:defRPr>
            </a:lvl1pPr>
          </a:lstStyle>
          <a:p>
            <a:endParaRPr lang="en-GB" dirty="0"/>
          </a:p>
        </p:txBody>
      </p:sp>
      <p:sp>
        <p:nvSpPr>
          <p:cNvPr id="5" name="Footer Placeholder 4">
            <a:extLst>
              <a:ext uri="{FF2B5EF4-FFF2-40B4-BE49-F238E27FC236}">
                <a16:creationId xmlns:a16="http://schemas.microsoft.com/office/drawing/2014/main" id="{7C955355-4786-0BE7-16DE-4D8BF3EFEA17}"/>
              </a:ext>
            </a:extLst>
          </p:cNvPr>
          <p:cNvSpPr>
            <a:spLocks noGrp="1"/>
          </p:cNvSpPr>
          <p:nvPr>
            <p:ph type="ftr" sz="quarter" idx="11"/>
          </p:nvPr>
        </p:nvSpPr>
        <p:spPr/>
        <p:txBody>
          <a:bodyPr/>
          <a:lstStyle>
            <a:lvl1pPr>
              <a:defRPr b="0" i="0">
                <a:latin typeface="Arial" panose="020B06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43D980D1-5B5F-61A1-EE47-357D1CE416ED}"/>
              </a:ext>
            </a:extLst>
          </p:cNvPr>
          <p:cNvSpPr>
            <a:spLocks noGrp="1"/>
          </p:cNvSpPr>
          <p:nvPr>
            <p:ph type="sldNum" sz="quarter" idx="12"/>
          </p:nvPr>
        </p:nvSpPr>
        <p:spPr/>
        <p:txBody>
          <a:bodyPr/>
          <a:lstStyle>
            <a:lvl1pPr>
              <a:defRPr b="0" i="0">
                <a:latin typeface="Arial" panose="020B0604020202020204" pitchFamily="34" charset="0"/>
              </a:defRPr>
            </a:lvl1pPr>
          </a:lstStyle>
          <a:p>
            <a:endParaRPr lang="en-GB" dirty="0"/>
          </a:p>
        </p:txBody>
      </p:sp>
      <p:pic>
        <p:nvPicPr>
          <p:cNvPr id="7" name="Picture 6" descr="A circular white and blue symbol&#10;&#10;Description automatically generated with medium confidence">
            <a:extLst>
              <a:ext uri="{FF2B5EF4-FFF2-40B4-BE49-F238E27FC236}">
                <a16:creationId xmlns:a16="http://schemas.microsoft.com/office/drawing/2014/main" id="{521CBE6C-1A00-FD0A-FDEF-E42DF9F8107E}"/>
              </a:ext>
            </a:extLst>
          </p:cNvPr>
          <p:cNvPicPr>
            <a:picLocks noChangeAspect="1"/>
          </p:cNvPicPr>
          <p:nvPr userDrawn="1"/>
        </p:nvPicPr>
        <p:blipFill>
          <a:blip r:embed="rId2"/>
          <a:stretch>
            <a:fillRect/>
          </a:stretch>
        </p:blipFill>
        <p:spPr>
          <a:xfrm>
            <a:off x="-3592446" y="251396"/>
            <a:ext cx="7378062" cy="7378062"/>
          </a:xfrm>
          <a:prstGeom prst="rect">
            <a:avLst/>
          </a:prstGeom>
        </p:spPr>
      </p:pic>
      <p:pic>
        <p:nvPicPr>
          <p:cNvPr id="9" name="Picture 8" descr="Make Smoking History | Greater Manchester (@HistoryMakersGM) / Twitter">
            <a:extLst>
              <a:ext uri="{FF2B5EF4-FFF2-40B4-BE49-F238E27FC236}">
                <a16:creationId xmlns:a16="http://schemas.microsoft.com/office/drawing/2014/main" id="{D5B70EFD-8565-606E-94A5-6D071E21141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47094" y="251396"/>
            <a:ext cx="859220" cy="8592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10B022-25D4-B1D3-0C14-ED664F9C3E0D}"/>
              </a:ext>
            </a:extLst>
          </p:cNvPr>
          <p:cNvSpPr>
            <a:spLocks noGrp="1"/>
          </p:cNvSpPr>
          <p:nvPr>
            <p:ph type="title"/>
          </p:nvPr>
        </p:nvSpPr>
        <p:spPr>
          <a:xfrm>
            <a:off x="712379" y="1501973"/>
            <a:ext cx="5806409" cy="2139553"/>
          </a:xfrm>
          <a:prstGeom prst="rect">
            <a:avLst/>
          </a:prstGeom>
        </p:spPr>
        <p:txBody>
          <a:bodyPr anchor="ctr"/>
          <a:lstStyle>
            <a:lvl1pPr>
              <a:defRPr sz="4400">
                <a:solidFill>
                  <a:schemeClr val="accent5"/>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932438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2 COLUMN">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971550" y="1314450"/>
            <a:ext cx="3726000" cy="3086100"/>
          </a:xfrm>
          <a:prstGeom prst="rect">
            <a:avLst/>
          </a:prstGeom>
        </p:spPr>
        <p:txBody>
          <a:bodyPr vert="horz"/>
          <a:lstStyle>
            <a:lvl1pPr>
              <a:defRPr baseline="0"/>
            </a:lvl1pPr>
          </a:lstStyle>
          <a:p>
            <a:pPr lvl="0"/>
            <a:r>
              <a:rPr lang="en-GB" dirty="0"/>
              <a:t>CONTENTS GO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ext Placeholder 4"/>
          <p:cNvSpPr>
            <a:spLocks noGrp="1"/>
          </p:cNvSpPr>
          <p:nvPr>
            <p:ph type="body" sz="quarter" idx="11" hasCustomPrompt="1"/>
          </p:nvPr>
        </p:nvSpPr>
        <p:spPr>
          <a:xfrm>
            <a:off x="5029201" y="1314450"/>
            <a:ext cx="3725999" cy="3086100"/>
          </a:xfrm>
          <a:prstGeom prst="rect">
            <a:avLst/>
          </a:prstGeom>
        </p:spPr>
        <p:txBody>
          <a:bodyPr vert="horz"/>
          <a:lstStyle/>
          <a:p>
            <a:pPr lvl="0"/>
            <a:r>
              <a:rPr lang="en-GB" dirty="0"/>
              <a:t>CONTENTS GO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Date Placeholder 1"/>
          <p:cNvSpPr>
            <a:spLocks noGrp="1"/>
          </p:cNvSpPr>
          <p:nvPr>
            <p:ph type="dt" sz="half" idx="12"/>
          </p:nvPr>
        </p:nvSpPr>
        <p:spPr/>
        <p:txBody>
          <a:bodyPr/>
          <a:lstStyle>
            <a:lvl1pPr>
              <a:defRPr b="0" i="0">
                <a:latin typeface="Arial" panose="020B0604020202020204" pitchFamily="34" charset="0"/>
              </a:defRPr>
            </a:lvl1pPr>
          </a:lstStyle>
          <a:p>
            <a:r>
              <a:rPr lang="en-US"/>
              <a:t>DATE 2017</a:t>
            </a:r>
            <a:endParaRPr lang="en-US" dirty="0"/>
          </a:p>
        </p:txBody>
      </p:sp>
      <p:sp>
        <p:nvSpPr>
          <p:cNvPr id="4" name="Footer Placeholder 3"/>
          <p:cNvSpPr>
            <a:spLocks noGrp="1"/>
          </p:cNvSpPr>
          <p:nvPr>
            <p:ph type="ftr" sz="quarter" idx="13"/>
          </p:nvPr>
        </p:nvSpPr>
        <p:spPr/>
        <p:txBody>
          <a:bodyPr/>
          <a:lstStyle>
            <a:lvl1pPr>
              <a:defRPr b="0" i="0">
                <a:latin typeface="Arial" panose="020B0604020202020204" pitchFamily="34" charset="0"/>
              </a:defRPr>
            </a:lvl1pPr>
          </a:lstStyle>
          <a:p>
            <a:endParaRPr lang="en-US" dirty="0"/>
          </a:p>
        </p:txBody>
      </p:sp>
      <p:sp>
        <p:nvSpPr>
          <p:cNvPr id="8" name="Title 7"/>
          <p:cNvSpPr>
            <a:spLocks noGrp="1"/>
          </p:cNvSpPr>
          <p:nvPr>
            <p:ph type="title"/>
          </p:nvPr>
        </p:nvSpPr>
        <p:spPr>
          <a:xfrm>
            <a:off x="628650" y="471862"/>
            <a:ext cx="7886700" cy="37978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245980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1_Cover slide_Dark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55068-2F23-B444-A24F-1C2F630CF1E5}"/>
              </a:ext>
            </a:extLst>
          </p:cNvPr>
          <p:cNvSpPr>
            <a:spLocks noGrp="1"/>
          </p:cNvSpPr>
          <p:nvPr>
            <p:ph type="ctrTitle"/>
          </p:nvPr>
        </p:nvSpPr>
        <p:spPr>
          <a:xfrm>
            <a:off x="931024" y="2186268"/>
            <a:ext cx="6831211" cy="715671"/>
          </a:xfrm>
        </p:spPr>
        <p:txBody>
          <a:bodyPr anchor="b"/>
          <a:lstStyle>
            <a:lvl1pPr algn="l">
              <a:defRPr sz="3500">
                <a:solidFill>
                  <a:schemeClr val="bg1"/>
                </a:solidFill>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F259E2D4-0CB2-8741-9BB8-6A9A11799B82}"/>
              </a:ext>
            </a:extLst>
          </p:cNvPr>
          <p:cNvSpPr>
            <a:spLocks noGrp="1"/>
          </p:cNvSpPr>
          <p:nvPr>
            <p:ph type="subTitle" idx="1"/>
          </p:nvPr>
        </p:nvSpPr>
        <p:spPr>
          <a:xfrm>
            <a:off x="931024" y="3079248"/>
            <a:ext cx="6858000" cy="1241425"/>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1274587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0B022-25D4-B1D3-0C14-ED664F9C3E0D}"/>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p>
        </p:txBody>
      </p:sp>
      <p:sp>
        <p:nvSpPr>
          <p:cNvPr id="3" name="Text Placeholder 2">
            <a:extLst>
              <a:ext uri="{FF2B5EF4-FFF2-40B4-BE49-F238E27FC236}">
                <a16:creationId xmlns:a16="http://schemas.microsoft.com/office/drawing/2014/main" id="{5DDFE9AF-D488-62D7-AE85-BE486A890F5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9B90BD0-8FBF-EC9C-5CB9-82DAE1CBF529}"/>
              </a:ext>
            </a:extLst>
          </p:cNvPr>
          <p:cNvSpPr>
            <a:spLocks noGrp="1"/>
          </p:cNvSpPr>
          <p:nvPr>
            <p:ph type="dt" sz="half" idx="10"/>
          </p:nvPr>
        </p:nvSpPr>
        <p:spPr/>
        <p:txBody>
          <a:bodyPr/>
          <a:lstStyle>
            <a:lvl1pPr>
              <a:defRPr b="0" i="0">
                <a:latin typeface="Arial" panose="020B0604020202020204" pitchFamily="34" charset="0"/>
              </a:defRPr>
            </a:lvl1pPr>
          </a:lstStyle>
          <a:p>
            <a:fld id="{83201926-6A07-4591-9E24-26A5ABCF762B}" type="datetimeFigureOut">
              <a:rPr lang="en-GB" smtClean="0"/>
              <a:t>19/11/2024</a:t>
            </a:fld>
            <a:endParaRPr lang="en-GB"/>
          </a:p>
        </p:txBody>
      </p:sp>
      <p:sp>
        <p:nvSpPr>
          <p:cNvPr id="5" name="Footer Placeholder 4">
            <a:extLst>
              <a:ext uri="{FF2B5EF4-FFF2-40B4-BE49-F238E27FC236}">
                <a16:creationId xmlns:a16="http://schemas.microsoft.com/office/drawing/2014/main" id="{7C955355-4786-0BE7-16DE-4D8BF3EFEA17}"/>
              </a:ext>
            </a:extLst>
          </p:cNvPr>
          <p:cNvSpPr>
            <a:spLocks noGrp="1"/>
          </p:cNvSpPr>
          <p:nvPr>
            <p:ph type="ftr" sz="quarter" idx="11"/>
          </p:nvPr>
        </p:nvSpPr>
        <p:spPr/>
        <p:txBody>
          <a:bodyPr/>
          <a:lstStyle>
            <a:lvl1pPr>
              <a:defRPr b="0" i="0">
                <a:latin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43D980D1-5B5F-61A1-EE47-357D1CE416ED}"/>
              </a:ext>
            </a:extLst>
          </p:cNvPr>
          <p:cNvSpPr>
            <a:spLocks noGrp="1"/>
          </p:cNvSpPr>
          <p:nvPr>
            <p:ph type="sldNum" sz="quarter" idx="12"/>
          </p:nvPr>
        </p:nvSpPr>
        <p:spPr/>
        <p:txBody>
          <a:bodyPr/>
          <a:lstStyle>
            <a:lvl1pPr>
              <a:defRPr b="0" i="0">
                <a:latin typeface="Arial" panose="020B0604020202020204" pitchFamily="34" charset="0"/>
              </a:defRPr>
            </a:lvl1pPr>
          </a:lstStyle>
          <a:p>
            <a:fld id="{038432DE-738A-46BC-9160-A5155BF97471}" type="slidenum">
              <a:rPr lang="en-GB" smtClean="0"/>
              <a:t>‹#›</a:t>
            </a:fld>
            <a:endParaRPr lang="en-GB"/>
          </a:p>
        </p:txBody>
      </p:sp>
    </p:spTree>
    <p:extLst>
      <p:ext uri="{BB962C8B-B14F-4D97-AF65-F5344CB8AC3E}">
        <p14:creationId xmlns:p14="http://schemas.microsoft.com/office/powerpoint/2010/main" val="3278240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reserve="1">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05200"/>
            <a:ext cx="8229240" cy="858600"/>
          </a:xfrm>
          <a:prstGeom prst="rect">
            <a:avLst/>
          </a:prstGeom>
        </p:spPr>
        <p:txBody>
          <a:bodyPr lIns="0" tIns="0" rIns="0" bIns="0" anchor="ctr"/>
          <a:lstStyle/>
          <a:p>
            <a:pPr algn="ctr"/>
            <a:endParaRPr lang="en-US" sz="3300" b="0" strike="noStrike" spc="-1">
              <a:latin typeface="Arial"/>
            </a:endParaRPr>
          </a:p>
        </p:txBody>
      </p:sp>
      <p:sp>
        <p:nvSpPr>
          <p:cNvPr id="3" name="PlaceHolder 2"/>
          <p:cNvSpPr>
            <a:spLocks noGrp="1"/>
          </p:cNvSpPr>
          <p:nvPr>
            <p:ph type="subTitle"/>
          </p:nvPr>
        </p:nvSpPr>
        <p:spPr>
          <a:xfrm>
            <a:off x="457200" y="1203390"/>
            <a:ext cx="8229240" cy="2982960"/>
          </a:xfrm>
          <a:prstGeom prst="rect">
            <a:avLst/>
          </a:prstGeom>
        </p:spPr>
        <p:txBody>
          <a:bodyPr lIns="0" tIns="0" rIns="0" bIns="0" anchor="ctr"/>
          <a:lstStyle/>
          <a:p>
            <a:pPr algn="ctr"/>
            <a:endParaRPr lang="en-US" sz="2400" b="0" strike="noStrike" spc="-1">
              <a:latin typeface="Arial"/>
            </a:endParaRPr>
          </a:p>
        </p:txBody>
      </p:sp>
    </p:spTree>
    <p:extLst>
      <p:ext uri="{BB962C8B-B14F-4D97-AF65-F5344CB8AC3E}">
        <p14:creationId xmlns:p14="http://schemas.microsoft.com/office/powerpoint/2010/main" val="3338762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A9CFA8-6EBF-EE44-A455-D955496AE7A1}"/>
              </a:ext>
            </a:extLst>
          </p:cNvPr>
          <p:cNvSpPr>
            <a:spLocks noGrp="1"/>
          </p:cNvSpPr>
          <p:nvPr>
            <p:ph type="title"/>
          </p:nvPr>
        </p:nvSpPr>
        <p:spPr>
          <a:xfrm>
            <a:off x="590004" y="491113"/>
            <a:ext cx="7886700" cy="379786"/>
          </a:xfrm>
          <a:prstGeom prst="rect">
            <a:avLst/>
          </a:prstGeom>
        </p:spPr>
        <p:txBody>
          <a:bodyPr vert="horz" lIns="0" tIns="0" rIns="0" bIns="0" rtlCol="0" anchor="ctr">
            <a:noAutofit/>
          </a:bodyPr>
          <a:lstStyle/>
          <a:p>
            <a:r>
              <a:rPr lang="en-US" dirty="0"/>
              <a:t>Click to edit Master title style</a:t>
            </a:r>
          </a:p>
        </p:txBody>
      </p:sp>
      <p:sp>
        <p:nvSpPr>
          <p:cNvPr id="5" name="Title 5">
            <a:extLst>
              <a:ext uri="{FF2B5EF4-FFF2-40B4-BE49-F238E27FC236}">
                <a16:creationId xmlns:a16="http://schemas.microsoft.com/office/drawing/2014/main" id="{66C72483-D183-7CDE-B952-F0DA36231514}"/>
              </a:ext>
              <a:ext uri="{C183D7F6-B498-43B3-948B-1728B52AA6E4}">
                <adec:decorative xmlns:adec="http://schemas.microsoft.com/office/drawing/2017/decorative" val="1"/>
              </a:ext>
            </a:extLst>
          </p:cNvPr>
          <p:cNvSpPr txBox="1">
            <a:spLocks/>
          </p:cNvSpPr>
          <p:nvPr userDrawn="1"/>
        </p:nvSpPr>
        <p:spPr>
          <a:xfrm>
            <a:off x="600878" y="406376"/>
            <a:ext cx="5248714" cy="401499"/>
          </a:xfrm>
          <a:prstGeom prst="rect">
            <a:avLst/>
          </a:prstGeom>
        </p:spPr>
        <p:txBody>
          <a:bodyPr>
            <a:noAutofit/>
          </a:bodyPr>
          <a:lstStyle>
            <a:lvl1pPr algn="l" defTabSz="914400" rtl="0" eaLnBrk="1" latinLnBrk="0" hangingPunct="1">
              <a:lnSpc>
                <a:spcPct val="90000"/>
              </a:lnSpc>
              <a:spcBef>
                <a:spcPct val="0"/>
              </a:spcBef>
              <a:buNone/>
              <a:defRPr sz="2700" b="0" i="0" kern="1200">
                <a:solidFill>
                  <a:schemeClr val="tx1"/>
                </a:solidFill>
                <a:latin typeface="Arial" panose="020B0604020202020204" pitchFamily="34" charset="0"/>
                <a:ea typeface="+mj-ea"/>
                <a:cs typeface="+mj-cs"/>
              </a:defRPr>
            </a:lvl1pPr>
          </a:lstStyle>
          <a:p>
            <a:endParaRPr lang="en-GB" sz="2400" b="1" dirty="0">
              <a:solidFill>
                <a:schemeClr val="accent1"/>
              </a:solidFill>
            </a:endParaRPr>
          </a:p>
        </p:txBody>
      </p:sp>
      <p:pic>
        <p:nvPicPr>
          <p:cNvPr id="3" name="Picture 2" descr="A logo with black text&#10;&#10;Description automatically generated">
            <a:extLst>
              <a:ext uri="{FF2B5EF4-FFF2-40B4-BE49-F238E27FC236}">
                <a16:creationId xmlns:a16="http://schemas.microsoft.com/office/drawing/2014/main" id="{0FEB1E10-725A-5BAD-3740-A62EC4632E5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482079" y="178352"/>
            <a:ext cx="2414369" cy="912660"/>
          </a:xfrm>
          <a:prstGeom prst="rect">
            <a:avLst/>
          </a:prstGeom>
        </p:spPr>
      </p:pic>
    </p:spTree>
    <p:extLst>
      <p:ext uri="{BB962C8B-B14F-4D97-AF65-F5344CB8AC3E}">
        <p14:creationId xmlns:p14="http://schemas.microsoft.com/office/powerpoint/2010/main" val="158530810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688" r:id="rId11"/>
    <p:sldLayoutId id="2147483700" r:id="rId12"/>
    <p:sldLayoutId id="2147483703" r:id="rId13"/>
  </p:sldLayoutIdLst>
  <p:hf sldNum="0" hdr="0" ftr="0" dt="0"/>
  <p:txStyles>
    <p:titleStyle>
      <a:lvl1pPr algn="l" defTabSz="914400" rtl="0" eaLnBrk="1" latinLnBrk="0" hangingPunct="1">
        <a:lnSpc>
          <a:spcPct val="90000"/>
        </a:lnSpc>
        <a:spcBef>
          <a:spcPct val="0"/>
        </a:spcBef>
        <a:buNone/>
        <a:defRPr sz="2400" b="1" i="0" kern="1200">
          <a:solidFill>
            <a:schemeClr val="accent1"/>
          </a:solidFill>
          <a:latin typeface="Arial" panose="020B0604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2">
              <a:lumMod val="50000"/>
            </a:schemeClr>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i="0" kern="1200">
          <a:solidFill>
            <a:schemeClr val="tx2">
              <a:lumMod val="50000"/>
            </a:schemeClr>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b="0" i="0" kern="1200">
          <a:solidFill>
            <a:schemeClr val="tx2">
              <a:lumMod val="50000"/>
            </a:schemeClr>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2">
              <a:lumMod val="50000"/>
            </a:schemeClr>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2">
              <a:lumMod val="50000"/>
            </a:schemeClr>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0.xml"/><Relationship Id="rId7" Type="http://schemas.openxmlformats.org/officeDocument/2006/relationships/image" Target="../media/image9.png"/><Relationship Id="rId12" Type="http://schemas.openxmlformats.org/officeDocument/2006/relationships/image" Target="../media/image13.sv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svg"/><Relationship Id="rId4" Type="http://schemas.openxmlformats.org/officeDocument/2006/relationships/notesSlide" Target="../notesSlides/notesSlide1.xml"/><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hyperlink" Target="http://www.mhra.gov.uk/yellowcard" TargetMode="Externa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8.png"/><Relationship Id="rId5" Type="http://schemas.openxmlformats.org/officeDocument/2006/relationships/hyperlink" Target="https://www.ncsct.co.uk/publications/category/cytisine" TargetMode="Externa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jp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mailto:gmhscp.makingsmokinghistory@nhs.net" TargetMode="External"/><Relationship Id="rId5" Type="http://schemas.openxmlformats.org/officeDocument/2006/relationships/image" Target="../media/image32.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1.xml"/><Relationship Id="rId7" Type="http://schemas.openxmlformats.org/officeDocument/2006/relationships/image" Target="../media/image18.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8.png"/><Relationship Id="rId4" Type="http://schemas.openxmlformats.org/officeDocument/2006/relationships/image" Target="../media/image15.png"/><Relationship Id="rId9"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6.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nejm.org/doi/full/10.1056/NEJMoa1102035" TargetMode="External"/><Relationship Id="rId5" Type="http://schemas.openxmlformats.org/officeDocument/2006/relationships/image" Target="../media/image21.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9.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hyperlink" Target="https://thorax.bmj.com/content/68/11/1037" TargetMode="Externa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6.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3.png"/><Relationship Id="rId5" Type="http://schemas.openxmlformats.org/officeDocument/2006/relationships/image" Target="../media/image8.png"/><Relationship Id="rId4" Type="http://schemas.openxmlformats.org/officeDocument/2006/relationships/hyperlink" Target="https://www.nejm.org/doi/full/10.1056/NEJMoa1407764"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0.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1.jpg"/><Relationship Id="rId2" Type="http://schemas.microsoft.com/office/2007/relationships/media" Target="../media/media8.m4a"/><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24.png"/><Relationship Id="rId4"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hyperlink" Target="https://www.cochrane.org/news/e-cigarettes-varenicline-and-cytisine-are-most-effective-stop-smoking-aids-analysis-over-150000#:~:text=Comprehensive%20study%20reveals%20nicotine%20e-cigarettes%2C%20varenicline%20and%20cytisine,varenicline%20or%20cytisine%20in%20any%20given%20quit%20attempt."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doi.org/10.1002/14651858.CD015226.pub2" TargetMode="External"/><Relationship Id="rId5" Type="http://schemas.openxmlformats.org/officeDocument/2006/relationships/image" Target="../media/image18.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62F6A-8F50-AD78-E823-87EC9BDB18F6}"/>
            </a:ext>
          </a:extLst>
        </p:cNvPr>
        <p:cNvGrpSpPr/>
        <p:nvPr/>
      </p:nvGrpSpPr>
      <p:grpSpPr>
        <a:xfrm>
          <a:off x="0" y="0"/>
          <a:ext cx="0" cy="0"/>
          <a:chOff x="0" y="0"/>
          <a:chExt cx="0" cy="0"/>
        </a:xfrm>
      </p:grpSpPr>
      <p:pic>
        <p:nvPicPr>
          <p:cNvPr id="21" name="Picture 20" descr="A blue and grey rectangles&#10;&#10;Description automatically generated">
            <a:extLst>
              <a:ext uri="{FF2B5EF4-FFF2-40B4-BE49-F238E27FC236}">
                <a16:creationId xmlns:a16="http://schemas.microsoft.com/office/drawing/2014/main" id="{136CED9D-8D23-2DAF-2165-AB129CCF909D}"/>
              </a:ext>
            </a:extLst>
          </p:cNvPr>
          <p:cNvPicPr>
            <a:picLocks noChangeAspect="1"/>
          </p:cNvPicPr>
          <p:nvPr/>
        </p:nvPicPr>
        <p:blipFill>
          <a:blip r:embed="rId5"/>
          <a:stretch>
            <a:fillRect/>
          </a:stretch>
        </p:blipFill>
        <p:spPr>
          <a:xfrm flipH="1">
            <a:off x="-2251150" y="-2426278"/>
            <a:ext cx="8583505" cy="14393374"/>
          </a:xfrm>
          <a:prstGeom prst="rect">
            <a:avLst/>
          </a:prstGeom>
        </p:spPr>
      </p:pic>
      <p:pic>
        <p:nvPicPr>
          <p:cNvPr id="4" name="Audio 5">
            <a:hlinkClick r:id="" action="ppaction://media"/>
            <a:extLst>
              <a:ext uri="{FF2B5EF4-FFF2-40B4-BE49-F238E27FC236}">
                <a16:creationId xmlns:a16="http://schemas.microsoft.com/office/drawing/2014/main" id="{5D70D1CA-C433-0C32-BCEB-B2B7757E6EA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753951" y="3901200"/>
            <a:ext cx="1543050" cy="1543050"/>
          </a:xfrm>
          <a:prstGeom prst="ellipse">
            <a:avLst/>
          </a:prstGeom>
        </p:spPr>
      </p:pic>
      <p:sp>
        <p:nvSpPr>
          <p:cNvPr id="22" name="Subtitle 1">
            <a:extLst>
              <a:ext uri="{FF2B5EF4-FFF2-40B4-BE49-F238E27FC236}">
                <a16:creationId xmlns:a16="http://schemas.microsoft.com/office/drawing/2014/main" id="{052AFE0D-3576-5BE3-0DB0-F281CE21B8BF}"/>
              </a:ext>
            </a:extLst>
          </p:cNvPr>
          <p:cNvSpPr txBox="1">
            <a:spLocks/>
          </p:cNvSpPr>
          <p:nvPr/>
        </p:nvSpPr>
        <p:spPr>
          <a:xfrm>
            <a:off x="1870333" y="3523920"/>
            <a:ext cx="6304084" cy="523220"/>
          </a:xfrm>
          <a:prstGeom prst="rect">
            <a:avLst/>
          </a:prstGeom>
        </p:spPr>
        <p:txBody>
          <a:bodyPr vert="horz" lIns="68580" tIns="34290" rIns="68580" bIns="3429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800" eaLnBrk="0" fontAlgn="base" hangingPunct="0">
              <a:lnSpc>
                <a:spcPct val="100000"/>
              </a:lnSpc>
              <a:spcBef>
                <a:spcPct val="0"/>
              </a:spcBef>
              <a:spcAft>
                <a:spcPct val="0"/>
              </a:spcAft>
              <a:buNone/>
            </a:pPr>
            <a:br>
              <a:rPr lang="en-US" sz="1400" dirty="0">
                <a:latin typeface="Arial"/>
                <a:cs typeface="Arial"/>
              </a:rPr>
            </a:br>
            <a:r>
              <a:rPr lang="en-US" altLang="en-US" sz="1400" dirty="0">
                <a:solidFill>
                  <a:schemeClr val="tx1"/>
                </a:solidFill>
                <a:cs typeface="Arial" panose="020B0604020202020204" pitchFamily="34" charset="0"/>
              </a:rPr>
              <a:t>Professor Matthew Evison</a:t>
            </a:r>
          </a:p>
          <a:p>
            <a:pPr defTabSz="685800" eaLnBrk="0" fontAlgn="base" hangingPunct="0">
              <a:lnSpc>
                <a:spcPct val="100000"/>
              </a:lnSpc>
              <a:spcBef>
                <a:spcPct val="0"/>
              </a:spcBef>
              <a:spcAft>
                <a:spcPct val="0"/>
              </a:spcAft>
            </a:pPr>
            <a:endParaRPr lang="en-US" altLang="en-US" sz="2300" dirty="0">
              <a:solidFill>
                <a:schemeClr val="tx1"/>
              </a:solidFill>
              <a:latin typeface="Segoe UI" panose="020B0502040204020203" pitchFamily="34" charset="0"/>
              <a:cs typeface="Segoe UI" panose="020B0502040204020203" pitchFamily="34" charset="0"/>
            </a:endParaRPr>
          </a:p>
          <a:p>
            <a:pPr marL="0" indent="0">
              <a:lnSpc>
                <a:spcPct val="110000"/>
              </a:lnSpc>
              <a:buNone/>
            </a:pPr>
            <a:endParaRPr lang="en-US" dirty="0">
              <a:latin typeface="Arial"/>
              <a:cs typeface="Arial"/>
            </a:endParaRPr>
          </a:p>
        </p:txBody>
      </p:sp>
      <p:sp>
        <p:nvSpPr>
          <p:cNvPr id="23" name="TextBox 22">
            <a:extLst>
              <a:ext uri="{FF2B5EF4-FFF2-40B4-BE49-F238E27FC236}">
                <a16:creationId xmlns:a16="http://schemas.microsoft.com/office/drawing/2014/main" id="{E96D2714-4BEA-163B-7087-880019D3879A}"/>
              </a:ext>
            </a:extLst>
          </p:cNvPr>
          <p:cNvSpPr txBox="1"/>
          <p:nvPr/>
        </p:nvSpPr>
        <p:spPr>
          <a:xfrm>
            <a:off x="1860229" y="1302818"/>
            <a:ext cx="6694686" cy="105413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3200" b="1" dirty="0">
                <a:solidFill>
                  <a:schemeClr val="accent1"/>
                </a:solidFill>
              </a:rPr>
              <a:t>Cytisine update: A new treatment for tobacco dependency</a:t>
            </a:r>
            <a:endParaRPr lang="en-US" sz="3200" b="1" dirty="0">
              <a:solidFill>
                <a:schemeClr val="accent1"/>
              </a:solidFill>
              <a:latin typeface="Arial" panose="020B0604020202020204" pitchFamily="34" charset="0"/>
            </a:endParaRPr>
          </a:p>
        </p:txBody>
      </p:sp>
      <p:pic>
        <p:nvPicPr>
          <p:cNvPr id="24" name="Picture 23">
            <a:extLst>
              <a:ext uri="{FF2B5EF4-FFF2-40B4-BE49-F238E27FC236}">
                <a16:creationId xmlns:a16="http://schemas.microsoft.com/office/drawing/2014/main" id="{751853AA-5BE5-1A05-6D88-69CC70E469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2028" y="3928813"/>
            <a:ext cx="1765300" cy="457200"/>
          </a:xfrm>
          <a:prstGeom prst="rect">
            <a:avLst/>
          </a:prstGeom>
        </p:spPr>
      </p:pic>
      <p:pic>
        <p:nvPicPr>
          <p:cNvPr id="25" name="Picture 24" descr="A logo with black text&#10;&#10;Description automatically generated">
            <a:extLst>
              <a:ext uri="{FF2B5EF4-FFF2-40B4-BE49-F238E27FC236}">
                <a16:creationId xmlns:a16="http://schemas.microsoft.com/office/drawing/2014/main" id="{D9FED253-85EE-077F-3435-B8C0BC343D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56453" y="178352"/>
            <a:ext cx="2711116" cy="1024834"/>
          </a:xfrm>
          <a:prstGeom prst="rect">
            <a:avLst/>
          </a:prstGeom>
        </p:spPr>
      </p:pic>
      <p:sp>
        <p:nvSpPr>
          <p:cNvPr id="27" name="TextBox 26">
            <a:extLst>
              <a:ext uri="{FF2B5EF4-FFF2-40B4-BE49-F238E27FC236}">
                <a16:creationId xmlns:a16="http://schemas.microsoft.com/office/drawing/2014/main" id="{93C445DD-FC1D-AA4A-E208-357A8F5D7B5B}"/>
              </a:ext>
            </a:extLst>
          </p:cNvPr>
          <p:cNvSpPr txBox="1"/>
          <p:nvPr/>
        </p:nvSpPr>
        <p:spPr>
          <a:xfrm>
            <a:off x="1860229" y="2786548"/>
            <a:ext cx="5893722" cy="307777"/>
          </a:xfrm>
          <a:prstGeom prst="rect">
            <a:avLst/>
          </a:prstGeom>
          <a:noFill/>
        </p:spPr>
        <p:txBody>
          <a:bodyPr wrap="square">
            <a:spAutoFit/>
          </a:bodyPr>
          <a:lstStyle/>
          <a:p>
            <a:r>
              <a:rPr lang="en-US" sz="1400" dirty="0"/>
              <a:t>July 2024</a:t>
            </a:r>
            <a:endParaRPr lang="en-US" dirty="0"/>
          </a:p>
        </p:txBody>
      </p:sp>
      <p:sp>
        <p:nvSpPr>
          <p:cNvPr id="28" name="TextBox 27">
            <a:extLst>
              <a:ext uri="{FF2B5EF4-FFF2-40B4-BE49-F238E27FC236}">
                <a16:creationId xmlns:a16="http://schemas.microsoft.com/office/drawing/2014/main" id="{55982B1B-8A85-0E1D-173B-E9912D328D62}"/>
              </a:ext>
            </a:extLst>
          </p:cNvPr>
          <p:cNvSpPr txBox="1"/>
          <p:nvPr/>
        </p:nvSpPr>
        <p:spPr>
          <a:xfrm>
            <a:off x="1841954" y="3150490"/>
            <a:ext cx="3481822" cy="248209"/>
          </a:xfrm>
          <a:prstGeom prst="rect">
            <a:avLst/>
          </a:prstGeom>
          <a:noFill/>
        </p:spPr>
        <p:txBody>
          <a:bodyPr wrap="square" rtlCol="0">
            <a:spAutoFit/>
          </a:bodyPr>
          <a:lstStyle/>
          <a:p>
            <a:r>
              <a:rPr lang="en-GB" sz="1013" dirty="0"/>
              <a:t>These slides have sound. Please watch with sound on  </a:t>
            </a:r>
          </a:p>
        </p:txBody>
      </p:sp>
      <p:pic>
        <p:nvPicPr>
          <p:cNvPr id="29" name="Graphic 28" descr="Headphones with solid fill">
            <a:extLst>
              <a:ext uri="{FF2B5EF4-FFF2-40B4-BE49-F238E27FC236}">
                <a16:creationId xmlns:a16="http://schemas.microsoft.com/office/drawing/2014/main" id="{E572ABB8-C4FF-3083-E115-B5E38B52030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15776" y="3138475"/>
            <a:ext cx="229060" cy="229060"/>
          </a:xfrm>
          <a:prstGeom prst="rect">
            <a:avLst/>
          </a:prstGeom>
        </p:spPr>
      </p:pic>
      <p:pic>
        <p:nvPicPr>
          <p:cNvPr id="30" name="Graphic 29" descr="Sound Medium with solid fill">
            <a:extLst>
              <a:ext uri="{FF2B5EF4-FFF2-40B4-BE49-F238E27FC236}">
                <a16:creationId xmlns:a16="http://schemas.microsoft.com/office/drawing/2014/main" id="{1CEC9E1D-994D-7DB0-8C16-74C0CEF514B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05561" y="3141989"/>
            <a:ext cx="245215" cy="245215"/>
          </a:xfrm>
          <a:prstGeom prst="rect">
            <a:avLst/>
          </a:prstGeom>
        </p:spPr>
      </p:pic>
      <p:sp>
        <p:nvSpPr>
          <p:cNvPr id="3" name="TextBox 2">
            <a:extLst>
              <a:ext uri="{FF2B5EF4-FFF2-40B4-BE49-F238E27FC236}">
                <a16:creationId xmlns:a16="http://schemas.microsoft.com/office/drawing/2014/main" id="{6FD86403-1C3C-178D-9055-A07097F78A71}"/>
              </a:ext>
            </a:extLst>
          </p:cNvPr>
          <p:cNvSpPr txBox="1"/>
          <p:nvPr/>
        </p:nvSpPr>
        <p:spPr>
          <a:xfrm>
            <a:off x="1822277" y="779598"/>
            <a:ext cx="5789734" cy="523220"/>
          </a:xfrm>
          <a:prstGeom prst="rect">
            <a:avLst/>
          </a:prstGeom>
          <a:noFill/>
        </p:spPr>
        <p:txBody>
          <a:bodyPr wrap="square">
            <a:spAutoFit/>
          </a:bodyPr>
          <a:lstStyle/>
          <a:p>
            <a:r>
              <a:rPr lang="en-US" sz="1400" b="1" dirty="0">
                <a:solidFill>
                  <a:schemeClr val="tx1"/>
                </a:solidFill>
              </a:rPr>
              <a:t>Greater Manchester Make Smoking History Programme </a:t>
            </a:r>
            <a:br>
              <a:rPr lang="en-US" sz="1400" b="1" dirty="0">
                <a:solidFill>
                  <a:schemeClr val="tx1"/>
                </a:solidFill>
              </a:rPr>
            </a:br>
            <a:r>
              <a:rPr lang="en-US" sz="1400" b="1" dirty="0">
                <a:solidFill>
                  <a:schemeClr val="tx1"/>
                </a:solidFill>
              </a:rPr>
              <a:t>Educational Seminars Series</a:t>
            </a:r>
            <a:endParaRPr lang="en-GB" b="1" dirty="0"/>
          </a:p>
        </p:txBody>
      </p:sp>
      <p:sp>
        <p:nvSpPr>
          <p:cNvPr id="6" name="TextBox 5">
            <a:extLst>
              <a:ext uri="{FF2B5EF4-FFF2-40B4-BE49-F238E27FC236}">
                <a16:creationId xmlns:a16="http://schemas.microsoft.com/office/drawing/2014/main" id="{14FBEA31-F202-E336-5676-4F362871B3F4}"/>
              </a:ext>
            </a:extLst>
          </p:cNvPr>
          <p:cNvSpPr txBox="1"/>
          <p:nvPr/>
        </p:nvSpPr>
        <p:spPr>
          <a:xfrm>
            <a:off x="1841954" y="4023256"/>
            <a:ext cx="5736980" cy="1061829"/>
          </a:xfrm>
          <a:prstGeom prst="rect">
            <a:avLst/>
          </a:prstGeom>
          <a:noFill/>
        </p:spPr>
        <p:txBody>
          <a:bodyPr wrap="square">
            <a:spAutoFit/>
          </a:bodyPr>
          <a:lstStyle/>
          <a:p>
            <a:pPr marL="0" indent="0" defTabSz="685800" eaLnBrk="0" fontAlgn="base" hangingPunct="0">
              <a:lnSpc>
                <a:spcPct val="100000"/>
              </a:lnSpc>
              <a:spcBef>
                <a:spcPct val="0"/>
              </a:spcBef>
              <a:spcAft>
                <a:spcPct val="0"/>
              </a:spcAft>
              <a:buNone/>
            </a:pPr>
            <a:r>
              <a:rPr lang="en-US" altLang="en-US" sz="900" dirty="0">
                <a:solidFill>
                  <a:schemeClr val="tx1"/>
                </a:solidFill>
                <a:cs typeface="Arial" panose="020B0604020202020204" pitchFamily="34" charset="0"/>
              </a:rPr>
              <a:t>Consultant Chest Physician</a:t>
            </a:r>
            <a:endParaRPr lang="en-US" altLang="en-US" sz="900" dirty="0">
              <a:solidFill>
                <a:schemeClr val="tx1"/>
              </a:solidFill>
            </a:endParaRPr>
          </a:p>
          <a:p>
            <a:pPr marL="0" indent="0" defTabSz="685800" eaLnBrk="0" fontAlgn="base" hangingPunct="0">
              <a:lnSpc>
                <a:spcPct val="100000"/>
              </a:lnSpc>
              <a:spcBef>
                <a:spcPct val="0"/>
              </a:spcBef>
              <a:spcAft>
                <a:spcPct val="0"/>
              </a:spcAft>
              <a:buNone/>
            </a:pPr>
            <a:r>
              <a:rPr lang="en-US" altLang="en-US" sz="900" dirty="0">
                <a:solidFill>
                  <a:schemeClr val="tx1"/>
                </a:solidFill>
                <a:cs typeface="Arial" panose="020B0604020202020204" pitchFamily="34" charset="0"/>
              </a:rPr>
              <a:t>Specialty Lead, Lung Cancer &amp; Thoracic Surgery Directorate, Wythenshawe Hospital, Manchester </a:t>
            </a:r>
          </a:p>
          <a:p>
            <a:pPr marL="0" indent="0" defTabSz="685800" eaLnBrk="0" fontAlgn="base" hangingPunct="0">
              <a:lnSpc>
                <a:spcPct val="100000"/>
              </a:lnSpc>
              <a:spcBef>
                <a:spcPct val="0"/>
              </a:spcBef>
              <a:spcAft>
                <a:spcPct val="0"/>
              </a:spcAft>
              <a:buNone/>
            </a:pPr>
            <a:r>
              <a:rPr lang="en-US" altLang="en-US" sz="900" dirty="0">
                <a:solidFill>
                  <a:schemeClr val="tx1"/>
                </a:solidFill>
                <a:cs typeface="Arial" panose="020B0604020202020204" pitchFamily="34" charset="0"/>
              </a:rPr>
              <a:t>University NHS Foundation Trust</a:t>
            </a:r>
            <a:endParaRPr lang="en-US" altLang="en-US" sz="900" dirty="0">
              <a:solidFill>
                <a:schemeClr val="tx1"/>
              </a:solidFill>
              <a:latin typeface="Segoe UI" panose="020B0502040204020203" pitchFamily="34" charset="0"/>
              <a:cs typeface="Segoe UI" panose="020B0502040204020203" pitchFamily="34" charset="0"/>
            </a:endParaRPr>
          </a:p>
          <a:p>
            <a:pPr marL="0" indent="0" defTabSz="685800" eaLnBrk="0" fontAlgn="base" hangingPunct="0">
              <a:lnSpc>
                <a:spcPct val="100000"/>
              </a:lnSpc>
              <a:spcBef>
                <a:spcPct val="0"/>
              </a:spcBef>
              <a:spcAft>
                <a:spcPct val="0"/>
              </a:spcAft>
              <a:buNone/>
            </a:pPr>
            <a:r>
              <a:rPr lang="en-US" altLang="en-US" sz="900" dirty="0">
                <a:solidFill>
                  <a:schemeClr val="tx1"/>
                </a:solidFill>
                <a:cs typeface="Arial" panose="020B0604020202020204" pitchFamily="34" charset="0"/>
              </a:rPr>
              <a:t>Associate Medical Director, Greater Manchester Cancer</a:t>
            </a:r>
            <a:endParaRPr lang="en-US" altLang="en-US" sz="900" dirty="0">
              <a:solidFill>
                <a:schemeClr val="tx1"/>
              </a:solidFill>
              <a:latin typeface="Segoe UI" panose="020B0502040204020203" pitchFamily="34" charset="0"/>
              <a:cs typeface="Segoe UI" panose="020B0502040204020203" pitchFamily="34" charset="0"/>
            </a:endParaRPr>
          </a:p>
          <a:p>
            <a:pPr marL="0" indent="0" defTabSz="685800" eaLnBrk="0" fontAlgn="base" hangingPunct="0">
              <a:lnSpc>
                <a:spcPct val="100000"/>
              </a:lnSpc>
              <a:spcBef>
                <a:spcPct val="0"/>
              </a:spcBef>
              <a:spcAft>
                <a:spcPct val="0"/>
              </a:spcAft>
              <a:buNone/>
            </a:pPr>
            <a:r>
              <a:rPr lang="en-US" altLang="en-US" sz="900" dirty="0">
                <a:solidFill>
                  <a:schemeClr val="tx1"/>
                </a:solidFill>
                <a:cs typeface="Arial" panose="020B0604020202020204" pitchFamily="34" charset="0"/>
              </a:rPr>
              <a:t>Clinical Lead, Make Smoking History, Greater Manchester Regional Tobacco Control Programme, NHS Greater Manchester</a:t>
            </a:r>
            <a:endParaRPr lang="en-US" altLang="en-US" sz="900" dirty="0">
              <a:solidFill>
                <a:schemeClr val="tx1"/>
              </a:solidFill>
              <a:latin typeface="Segoe UI" panose="020B0502040204020203" pitchFamily="34" charset="0"/>
              <a:cs typeface="Segoe UI" panose="020B0502040204020203" pitchFamily="34" charset="0"/>
            </a:endParaRPr>
          </a:p>
          <a:p>
            <a:pPr marL="0" indent="0" defTabSz="685800" eaLnBrk="0" fontAlgn="base" hangingPunct="0">
              <a:lnSpc>
                <a:spcPct val="100000"/>
              </a:lnSpc>
              <a:spcBef>
                <a:spcPct val="0"/>
              </a:spcBef>
              <a:spcAft>
                <a:spcPct val="0"/>
              </a:spcAft>
              <a:buNone/>
            </a:pPr>
            <a:r>
              <a:rPr lang="en-US" altLang="en-US" sz="900" dirty="0">
                <a:solidFill>
                  <a:schemeClr val="tx1"/>
                </a:solidFill>
                <a:cs typeface="Arial" panose="020B0604020202020204" pitchFamily="34" charset="0"/>
              </a:rPr>
              <a:t>MASHC Honorary Clinical Chair, Faculty of Biology, Medicine &amp; Health, University of Manchester</a:t>
            </a:r>
            <a:endParaRPr lang="en-US" altLang="en-US" sz="900" dirty="0">
              <a:solidFill>
                <a:schemeClr val="tx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07188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rown and tan rectangles&#10;&#10;Description automatically generated">
            <a:extLst>
              <a:ext uri="{FF2B5EF4-FFF2-40B4-BE49-F238E27FC236}">
                <a16:creationId xmlns:a16="http://schemas.microsoft.com/office/drawing/2014/main" id="{DCFE71EF-AA07-7081-1D90-841BD2D3C4D8}"/>
              </a:ext>
            </a:extLst>
          </p:cNvPr>
          <p:cNvPicPr>
            <a:picLocks noChangeAspect="1"/>
          </p:cNvPicPr>
          <p:nvPr/>
        </p:nvPicPr>
        <p:blipFill>
          <a:blip r:embed="rId4"/>
          <a:stretch>
            <a:fillRect/>
          </a:stretch>
        </p:blipFill>
        <p:spPr>
          <a:xfrm rot="552282" flipH="1">
            <a:off x="-694944" y="-679101"/>
            <a:ext cx="4828032" cy="8095955"/>
          </a:xfrm>
          <a:prstGeom prst="rect">
            <a:avLst/>
          </a:prstGeom>
        </p:spPr>
      </p:pic>
      <p:sp>
        <p:nvSpPr>
          <p:cNvPr id="2" name="Content Placeholder 1">
            <a:extLst>
              <a:ext uri="{FF2B5EF4-FFF2-40B4-BE49-F238E27FC236}">
                <a16:creationId xmlns:a16="http://schemas.microsoft.com/office/drawing/2014/main" id="{19AF0378-1C80-3822-B8C7-1665EAD7C04A}"/>
              </a:ext>
            </a:extLst>
          </p:cNvPr>
          <p:cNvSpPr>
            <a:spLocks noGrp="1"/>
          </p:cNvSpPr>
          <p:nvPr>
            <p:ph idx="4294967295"/>
          </p:nvPr>
        </p:nvSpPr>
        <p:spPr>
          <a:xfrm>
            <a:off x="2317750" y="2151063"/>
            <a:ext cx="6826250" cy="1616075"/>
          </a:xfrm>
          <a:prstGeom prst="rect">
            <a:avLst/>
          </a:prstGeom>
        </p:spPr>
        <p:txBody>
          <a:bodyPr/>
          <a:lstStyle/>
          <a:p>
            <a:r>
              <a:rPr lang="en-GB" sz="1400" dirty="0" err="1"/>
              <a:t>Cytisine</a:t>
            </a:r>
            <a:r>
              <a:rPr lang="en-GB" sz="1400" dirty="0"/>
              <a:t> is a highly effective treatment for tobacco dependency</a:t>
            </a:r>
          </a:p>
          <a:p>
            <a:r>
              <a:rPr lang="en-GB" sz="1400" dirty="0"/>
              <a:t>Probably more effective than NRT</a:t>
            </a:r>
          </a:p>
          <a:p>
            <a:r>
              <a:rPr lang="en-GB" sz="1400" dirty="0"/>
              <a:t>Probably as effective as varenicline </a:t>
            </a:r>
          </a:p>
          <a:p>
            <a:r>
              <a:rPr lang="en-GB" sz="1400" dirty="0"/>
              <a:t>Less side effects than varenicline </a:t>
            </a:r>
          </a:p>
          <a:p>
            <a:r>
              <a:rPr lang="en-GB" sz="1400" dirty="0"/>
              <a:t>Debate over the optimal course 25 day versus 12 weeks </a:t>
            </a:r>
            <a:br>
              <a:rPr lang="en-GB" sz="1400" dirty="0"/>
            </a:br>
            <a:r>
              <a:rPr lang="en-GB" sz="1400" dirty="0"/>
              <a:t>(better results in RCTs vs varenicline with 12 weeks) </a:t>
            </a:r>
          </a:p>
          <a:p>
            <a:pPr marL="0" indent="0">
              <a:buNone/>
            </a:pPr>
            <a:endParaRPr lang="en-GB" sz="1400" dirty="0"/>
          </a:p>
        </p:txBody>
      </p:sp>
      <p:sp>
        <p:nvSpPr>
          <p:cNvPr id="3" name="Title 2">
            <a:extLst>
              <a:ext uri="{FF2B5EF4-FFF2-40B4-BE49-F238E27FC236}">
                <a16:creationId xmlns:a16="http://schemas.microsoft.com/office/drawing/2014/main" id="{CAAE3963-CF5C-3F69-1AA0-2EFD92A87379}"/>
              </a:ext>
            </a:extLst>
          </p:cNvPr>
          <p:cNvSpPr>
            <a:spLocks noGrp="1"/>
          </p:cNvSpPr>
          <p:nvPr>
            <p:ph type="title" idx="4294967295"/>
          </p:nvPr>
        </p:nvSpPr>
        <p:spPr>
          <a:xfrm>
            <a:off x="2317750" y="1385888"/>
            <a:ext cx="6643687" cy="388937"/>
          </a:xfrm>
          <a:prstGeom prst="rect">
            <a:avLst/>
          </a:prstGeom>
        </p:spPr>
        <p:txBody>
          <a:bodyPr>
            <a:noAutofit/>
          </a:bodyPr>
          <a:lstStyle/>
          <a:p>
            <a:r>
              <a:rPr lang="en-GB" sz="2400" b="1" dirty="0">
                <a:solidFill>
                  <a:schemeClr val="accent1"/>
                </a:solidFill>
              </a:rPr>
              <a:t>Summary of evidence</a:t>
            </a:r>
          </a:p>
        </p:txBody>
      </p:sp>
      <p:pic>
        <p:nvPicPr>
          <p:cNvPr id="4" name="Audio 2">
            <a:hlinkClick r:id="" action="ppaction://media"/>
            <a:extLst>
              <a:ext uri="{FF2B5EF4-FFF2-40B4-BE49-F238E27FC236}">
                <a16:creationId xmlns:a16="http://schemas.microsoft.com/office/drawing/2014/main" id="{9A4BB1AB-7E66-6E0A-2C25-F27F3C02690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794000" y="3979799"/>
            <a:ext cx="1350000" cy="1350000"/>
          </a:xfrm>
          <a:prstGeom prst="ellipse">
            <a:avLst/>
          </a:prstGeom>
        </p:spPr>
      </p:pic>
    </p:spTree>
    <p:extLst>
      <p:ext uri="{BB962C8B-B14F-4D97-AF65-F5344CB8AC3E}">
        <p14:creationId xmlns:p14="http://schemas.microsoft.com/office/powerpoint/2010/main" val="291957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rcular white and black symbol&#10;&#10;Description automatically generated with medium confidence">
            <a:extLst>
              <a:ext uri="{FF2B5EF4-FFF2-40B4-BE49-F238E27FC236}">
                <a16:creationId xmlns:a16="http://schemas.microsoft.com/office/drawing/2014/main" id="{2ABE7318-16E3-DA35-0081-7FE08E688AB7}"/>
              </a:ext>
            </a:extLst>
          </p:cNvPr>
          <p:cNvPicPr>
            <a:picLocks noChangeAspect="1"/>
          </p:cNvPicPr>
          <p:nvPr/>
        </p:nvPicPr>
        <p:blipFill>
          <a:blip r:embed="rId2"/>
          <a:stretch>
            <a:fillRect/>
          </a:stretch>
        </p:blipFill>
        <p:spPr>
          <a:xfrm>
            <a:off x="-3537445" y="251396"/>
            <a:ext cx="7378063" cy="7378063"/>
          </a:xfrm>
          <a:prstGeom prst="rect">
            <a:avLst/>
          </a:prstGeom>
        </p:spPr>
      </p:pic>
      <p:sp>
        <p:nvSpPr>
          <p:cNvPr id="4" name="Title 3">
            <a:extLst>
              <a:ext uri="{FF2B5EF4-FFF2-40B4-BE49-F238E27FC236}">
                <a16:creationId xmlns:a16="http://schemas.microsoft.com/office/drawing/2014/main" id="{E6A6C837-F740-3ACE-8F87-A693FDBEEEB1}"/>
              </a:ext>
            </a:extLst>
          </p:cNvPr>
          <p:cNvSpPr txBox="1">
            <a:spLocks/>
          </p:cNvSpPr>
          <p:nvPr/>
        </p:nvSpPr>
        <p:spPr>
          <a:xfrm>
            <a:off x="729012" y="1938230"/>
            <a:ext cx="5201317" cy="1267039"/>
          </a:xfrm>
          <a:prstGeom prst="rect">
            <a:avLst/>
          </a:prstGeom>
        </p:spPr>
        <p:txBody>
          <a:bodyPr/>
          <a:lstStyle>
            <a:lvl1pPr algn="l" defTabSz="685800" rtl="0" eaLnBrk="1" latinLnBrk="0" hangingPunct="1">
              <a:lnSpc>
                <a:spcPct val="90000"/>
              </a:lnSpc>
              <a:spcBef>
                <a:spcPct val="0"/>
              </a:spcBef>
              <a:buNone/>
              <a:defRPr sz="3300" b="0" i="0" kern="1200">
                <a:solidFill>
                  <a:schemeClr val="tx1"/>
                </a:solidFill>
                <a:latin typeface="Arial" panose="020B0604020202020204" pitchFamily="34" charset="0"/>
                <a:ea typeface="+mj-ea"/>
                <a:cs typeface="+mj-cs"/>
              </a:defRPr>
            </a:lvl1pPr>
          </a:lstStyle>
          <a:p>
            <a:r>
              <a:rPr lang="en-GB" sz="4000" b="1" dirty="0">
                <a:solidFill>
                  <a:schemeClr val="accent4"/>
                </a:solidFill>
                <a:cs typeface="Arial" panose="020B0604020202020204" pitchFamily="34" charset="0"/>
              </a:rPr>
              <a:t>Prescribing and supplying</a:t>
            </a:r>
          </a:p>
        </p:txBody>
      </p:sp>
    </p:spTree>
    <p:extLst>
      <p:ext uri="{BB962C8B-B14F-4D97-AF65-F5344CB8AC3E}">
        <p14:creationId xmlns:p14="http://schemas.microsoft.com/office/powerpoint/2010/main" val="257884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97377CEE-D06C-CC03-32E4-C0F6327B8513}"/>
              </a:ext>
            </a:extLst>
          </p:cNvPr>
          <p:cNvSpPr/>
          <p:nvPr/>
        </p:nvSpPr>
        <p:spPr>
          <a:xfrm>
            <a:off x="6154459" y="1227985"/>
            <a:ext cx="2231712" cy="1658866"/>
          </a:xfrm>
          <a:prstGeom prst="roundRect">
            <a:avLst/>
          </a:prstGeom>
          <a:solidFill>
            <a:schemeClr val="accent4">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AAE3963-CF5C-3F69-1AA0-2EFD92A87379}"/>
              </a:ext>
            </a:extLst>
          </p:cNvPr>
          <p:cNvSpPr>
            <a:spLocks noGrp="1"/>
          </p:cNvSpPr>
          <p:nvPr>
            <p:ph type="ctrTitle"/>
          </p:nvPr>
        </p:nvSpPr>
        <p:spPr>
          <a:prstGeom prst="rect">
            <a:avLst/>
          </a:prstGeom>
        </p:spPr>
        <p:txBody>
          <a:bodyPr>
            <a:noAutofit/>
          </a:bodyPr>
          <a:lstStyle/>
          <a:p>
            <a:r>
              <a:rPr lang="en-GB" sz="2400" b="1" dirty="0">
                <a:solidFill>
                  <a:schemeClr val="accent1"/>
                </a:solidFill>
              </a:rPr>
              <a:t>Prescribing and supplying</a:t>
            </a:r>
          </a:p>
        </p:txBody>
      </p:sp>
      <p:sp>
        <p:nvSpPr>
          <p:cNvPr id="2" name="Content Placeholder 1">
            <a:extLst>
              <a:ext uri="{FF2B5EF4-FFF2-40B4-BE49-F238E27FC236}">
                <a16:creationId xmlns:a16="http://schemas.microsoft.com/office/drawing/2014/main" id="{19AF0378-1C80-3822-B8C7-1665EAD7C04A}"/>
              </a:ext>
            </a:extLst>
          </p:cNvPr>
          <p:cNvSpPr>
            <a:spLocks noGrp="1"/>
          </p:cNvSpPr>
          <p:nvPr>
            <p:ph idx="4294967295"/>
          </p:nvPr>
        </p:nvSpPr>
        <p:spPr>
          <a:xfrm>
            <a:off x="496375" y="931863"/>
            <a:ext cx="6643688" cy="2012950"/>
          </a:xfrm>
          <a:prstGeom prst="rect">
            <a:avLst/>
          </a:prstGeom>
        </p:spPr>
        <p:txBody>
          <a:bodyPr>
            <a:noAutofit/>
          </a:bodyPr>
          <a:lstStyle/>
          <a:p>
            <a:pPr marL="0" indent="0">
              <a:lnSpc>
                <a:spcPct val="100000"/>
              </a:lnSpc>
              <a:spcBef>
                <a:spcPts val="500"/>
              </a:spcBef>
              <a:buNone/>
            </a:pPr>
            <a:r>
              <a:rPr lang="en-GB" sz="1100" b="1" dirty="0" err="1"/>
              <a:t>Cytisine</a:t>
            </a:r>
            <a:r>
              <a:rPr lang="en-GB" sz="1100" b="1" dirty="0"/>
              <a:t> is now available in the UK as a prescription only medication.</a:t>
            </a:r>
          </a:p>
          <a:p>
            <a:pPr>
              <a:lnSpc>
                <a:spcPct val="100000"/>
              </a:lnSpc>
              <a:spcBef>
                <a:spcPts val="500"/>
              </a:spcBef>
            </a:pPr>
            <a:r>
              <a:rPr lang="en-GB" sz="1100" dirty="0"/>
              <a:t>Each tablet contains 1.5mg of </a:t>
            </a:r>
            <a:r>
              <a:rPr lang="en-GB" sz="1100" dirty="0" err="1"/>
              <a:t>cytisine</a:t>
            </a:r>
            <a:r>
              <a:rPr lang="en-GB" sz="1100" dirty="0"/>
              <a:t> </a:t>
            </a:r>
          </a:p>
          <a:p>
            <a:pPr>
              <a:lnSpc>
                <a:spcPct val="100000"/>
              </a:lnSpc>
              <a:spcBef>
                <a:spcPts val="500"/>
              </a:spcBef>
            </a:pPr>
            <a:r>
              <a:rPr lang="en-GB" sz="1100" dirty="0"/>
              <a:t>One pack of </a:t>
            </a:r>
            <a:r>
              <a:rPr lang="en-GB" sz="1100" dirty="0" err="1"/>
              <a:t>cytisine</a:t>
            </a:r>
            <a:r>
              <a:rPr lang="en-GB" sz="1100" dirty="0"/>
              <a:t> contains 100 tablets</a:t>
            </a:r>
          </a:p>
          <a:p>
            <a:pPr>
              <a:lnSpc>
                <a:spcPct val="100000"/>
              </a:lnSpc>
              <a:spcBef>
                <a:spcPts val="500"/>
              </a:spcBef>
            </a:pPr>
            <a:r>
              <a:rPr lang="en-GB" sz="1100" dirty="0"/>
              <a:t>A complete treatment course is 25 days</a:t>
            </a:r>
          </a:p>
          <a:p>
            <a:pPr>
              <a:lnSpc>
                <a:spcPct val="100000"/>
              </a:lnSpc>
              <a:spcBef>
                <a:spcPts val="500"/>
              </a:spcBef>
            </a:pPr>
            <a:r>
              <a:rPr lang="en-GB" sz="1100" dirty="0" err="1"/>
              <a:t>Cytisine</a:t>
            </a:r>
            <a:r>
              <a:rPr lang="en-GB" sz="1100" dirty="0"/>
              <a:t> should be taken with water </a:t>
            </a:r>
          </a:p>
          <a:p>
            <a:pPr>
              <a:lnSpc>
                <a:spcPct val="100000"/>
              </a:lnSpc>
              <a:spcBef>
                <a:spcPts val="500"/>
              </a:spcBef>
            </a:pPr>
            <a:r>
              <a:rPr lang="en-GB" sz="1100" dirty="0"/>
              <a:t>The dose of </a:t>
            </a:r>
            <a:r>
              <a:rPr lang="en-GB" sz="1100" dirty="0" err="1"/>
              <a:t>cytisine</a:t>
            </a:r>
            <a:r>
              <a:rPr lang="en-GB" sz="1100" dirty="0"/>
              <a:t> starts at 6 tablets per day (1 tablet every 2 hours)</a:t>
            </a:r>
          </a:p>
          <a:p>
            <a:pPr>
              <a:lnSpc>
                <a:spcPct val="100000"/>
              </a:lnSpc>
              <a:spcBef>
                <a:spcPts val="500"/>
              </a:spcBef>
            </a:pPr>
            <a:r>
              <a:rPr lang="en-GB" sz="1100" dirty="0"/>
              <a:t>The dose gradually reduces over the treatment course</a:t>
            </a:r>
          </a:p>
          <a:p>
            <a:pPr>
              <a:lnSpc>
                <a:spcPct val="100000"/>
              </a:lnSpc>
              <a:spcBef>
                <a:spcPts val="500"/>
              </a:spcBef>
            </a:pPr>
            <a:r>
              <a:rPr lang="en-GB" sz="1100" dirty="0"/>
              <a:t>The aim is to reduce the number of cigarettes smoked as </a:t>
            </a:r>
            <a:r>
              <a:rPr lang="en-GB" sz="1100" dirty="0" err="1"/>
              <a:t>cytisine</a:t>
            </a:r>
            <a:r>
              <a:rPr lang="en-GB" sz="1100" dirty="0"/>
              <a:t> </a:t>
            </a:r>
            <a:br>
              <a:rPr lang="en-GB" sz="1100" dirty="0"/>
            </a:br>
            <a:r>
              <a:rPr lang="en-GB" sz="1100" dirty="0"/>
              <a:t>takes effect and helps control the urges to smoke. Ideally, this is </a:t>
            </a:r>
            <a:r>
              <a:rPr lang="en-GB" sz="1100" b="1" dirty="0"/>
              <a:t>on day 5 </a:t>
            </a:r>
            <a:r>
              <a:rPr lang="en-GB" sz="1100" dirty="0"/>
              <a:t>(if possible)</a:t>
            </a:r>
          </a:p>
          <a:p>
            <a:pPr>
              <a:lnSpc>
                <a:spcPct val="100000"/>
              </a:lnSpc>
              <a:spcBef>
                <a:spcPts val="500"/>
              </a:spcBef>
            </a:pPr>
            <a:endParaRPr lang="en-GB" sz="1100" dirty="0"/>
          </a:p>
        </p:txBody>
      </p:sp>
      <p:sp>
        <p:nvSpPr>
          <p:cNvPr id="5" name="TextBox 4">
            <a:extLst>
              <a:ext uri="{FF2B5EF4-FFF2-40B4-BE49-F238E27FC236}">
                <a16:creationId xmlns:a16="http://schemas.microsoft.com/office/drawing/2014/main" id="{6DF9EAEF-13D1-57B7-3119-94EB535E597A}"/>
              </a:ext>
            </a:extLst>
          </p:cNvPr>
          <p:cNvSpPr txBox="1"/>
          <p:nvPr/>
        </p:nvSpPr>
        <p:spPr>
          <a:xfrm>
            <a:off x="6237288" y="1398771"/>
            <a:ext cx="2066054" cy="1323439"/>
          </a:xfrm>
          <a:prstGeom prst="rect">
            <a:avLst/>
          </a:prstGeom>
          <a:noFill/>
          <a:ln w="44450">
            <a:noFill/>
          </a:ln>
        </p:spPr>
        <p:txBody>
          <a:bodyPr wrap="square">
            <a:spAutoFit/>
          </a:bodyPr>
          <a:lstStyle/>
          <a:p>
            <a:pPr algn="ctr"/>
            <a:r>
              <a:rPr lang="en-GB" sz="1000" kern="100" dirty="0">
                <a:ea typeface="Aptos" panose="020B0004020202020204" pitchFamily="34" charset="0"/>
                <a:cs typeface="Times New Roman" panose="02020603050405020304" pitchFamily="18" charset="0"/>
              </a:rPr>
              <a:t>Note: Evidence suggests a 12-week treatment might be effective than the prescribed 25 days. </a:t>
            </a:r>
            <a:r>
              <a:rPr lang="en-GB" sz="1000" dirty="0">
                <a:ea typeface="Aptos" panose="020B0004020202020204" pitchFamily="34" charset="0"/>
                <a:cs typeface="Times New Roman" panose="02020603050405020304" pitchFamily="18" charset="0"/>
              </a:rPr>
              <a:t>Dosing beyond 25 days up to 12 weeks may be considered for enhanced effectiveness, although this is outside MHRA marketing approval.</a:t>
            </a:r>
          </a:p>
        </p:txBody>
      </p:sp>
      <p:pic>
        <p:nvPicPr>
          <p:cNvPr id="7" name="Picture 6">
            <a:extLst>
              <a:ext uri="{FF2B5EF4-FFF2-40B4-BE49-F238E27FC236}">
                <a16:creationId xmlns:a16="http://schemas.microsoft.com/office/drawing/2014/main" id="{BA55E958-7130-23D6-530F-F0CA0968A3D3}"/>
              </a:ext>
            </a:extLst>
          </p:cNvPr>
          <p:cNvPicPr>
            <a:picLocks noChangeAspect="1"/>
          </p:cNvPicPr>
          <p:nvPr/>
        </p:nvPicPr>
        <p:blipFill rotWithShape="1">
          <a:blip r:embed="rId4"/>
          <a:srcRect l="30776" t="54451" r="4440" b="16439"/>
          <a:stretch/>
        </p:blipFill>
        <p:spPr>
          <a:xfrm>
            <a:off x="496375" y="3057637"/>
            <a:ext cx="7927422" cy="1623477"/>
          </a:xfrm>
          <a:prstGeom prst="rect">
            <a:avLst/>
          </a:prstGeom>
        </p:spPr>
      </p:pic>
      <p:pic>
        <p:nvPicPr>
          <p:cNvPr id="8" name="Audio 3">
            <a:hlinkClick r:id="" action="ppaction://media"/>
            <a:extLst>
              <a:ext uri="{FF2B5EF4-FFF2-40B4-BE49-F238E27FC236}">
                <a16:creationId xmlns:a16="http://schemas.microsoft.com/office/drawing/2014/main" id="{D4D001B5-125E-4208-6908-00EF25851F0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794000" y="4161066"/>
            <a:ext cx="1350000" cy="1350000"/>
          </a:xfrm>
          <a:prstGeom prst="ellipse">
            <a:avLst/>
          </a:prstGeom>
        </p:spPr>
      </p:pic>
    </p:spTree>
    <p:extLst>
      <p:ext uri="{BB962C8B-B14F-4D97-AF65-F5344CB8AC3E}">
        <p14:creationId xmlns:p14="http://schemas.microsoft.com/office/powerpoint/2010/main" val="200227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36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0DCBF5B8-47B7-7255-B0EB-AE9DD2F6E13C}"/>
              </a:ext>
            </a:extLst>
          </p:cNvPr>
          <p:cNvSpPr/>
          <p:nvPr/>
        </p:nvSpPr>
        <p:spPr>
          <a:xfrm>
            <a:off x="342525" y="956287"/>
            <a:ext cx="4108946" cy="1975877"/>
          </a:xfrm>
          <a:prstGeom prst="roundRect">
            <a:avLst>
              <a:gd name="adj" fmla="val 3852"/>
            </a:avLst>
          </a:prstGeom>
          <a:solidFill>
            <a:srgbClr val="F47721">
              <a:alpha val="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3" name="Rounded Rectangle 2">
            <a:extLst>
              <a:ext uri="{FF2B5EF4-FFF2-40B4-BE49-F238E27FC236}">
                <a16:creationId xmlns:a16="http://schemas.microsoft.com/office/drawing/2014/main" id="{BDA72914-9B48-542C-925F-6D85C28F7ED0}"/>
              </a:ext>
            </a:extLst>
          </p:cNvPr>
          <p:cNvSpPr/>
          <p:nvPr/>
        </p:nvSpPr>
        <p:spPr>
          <a:xfrm>
            <a:off x="375271" y="3130147"/>
            <a:ext cx="4076200" cy="1682192"/>
          </a:xfrm>
          <a:prstGeom prst="roundRect">
            <a:avLst>
              <a:gd name="adj" fmla="val 3852"/>
            </a:avLst>
          </a:prstGeom>
          <a:solidFill>
            <a:schemeClr val="accent1">
              <a:alpha val="9804"/>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pic>
        <p:nvPicPr>
          <p:cNvPr id="4" name="Audio 3">
            <a:hlinkClick r:id="" action="ppaction://media"/>
            <a:extLst>
              <a:ext uri="{FF2B5EF4-FFF2-40B4-BE49-F238E27FC236}">
                <a16:creationId xmlns:a16="http://schemas.microsoft.com/office/drawing/2014/main" id="{5FC2FBDA-F62C-09E4-DA9C-D7EA4A53D5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7794000" y="4088113"/>
            <a:ext cx="1350000" cy="1350000"/>
          </a:xfrm>
          <a:prstGeom prst="ellipse">
            <a:avLst/>
          </a:prstGeom>
        </p:spPr>
      </p:pic>
      <p:sp>
        <p:nvSpPr>
          <p:cNvPr id="16" name="TextBox 15">
            <a:extLst>
              <a:ext uri="{FF2B5EF4-FFF2-40B4-BE49-F238E27FC236}">
                <a16:creationId xmlns:a16="http://schemas.microsoft.com/office/drawing/2014/main" id="{E7E25E2B-FDB6-3A3E-6B14-23140EDFB851}"/>
              </a:ext>
            </a:extLst>
          </p:cNvPr>
          <p:cNvSpPr txBox="1"/>
          <p:nvPr/>
        </p:nvSpPr>
        <p:spPr>
          <a:xfrm>
            <a:off x="4586885" y="3091765"/>
            <a:ext cx="3955773" cy="1682192"/>
          </a:xfrm>
          <a:prstGeom prst="rect">
            <a:avLst/>
          </a:prstGeom>
          <a:noFill/>
        </p:spPr>
        <p:txBody>
          <a:bodyPr wrap="square">
            <a:spAutoFit/>
          </a:bodyPr>
          <a:lstStyle/>
          <a:p>
            <a:pPr>
              <a:lnSpc>
                <a:spcPct val="107000"/>
              </a:lnSpc>
              <a:spcAft>
                <a:spcPts val="600"/>
              </a:spcAft>
            </a:pPr>
            <a:r>
              <a:rPr lang="en-GB" sz="1100" kern="100" dirty="0">
                <a:ea typeface="Times New Roman" panose="02020603050405020304" pitchFamily="18" charset="0"/>
                <a:cs typeface="Calibri" panose="020F0502020204030204" pitchFamily="34" charset="0"/>
              </a:rPr>
              <a:t>Most side effects occur at the beginning of the therapy and resolve along with its duration. </a:t>
            </a:r>
          </a:p>
          <a:p>
            <a:pPr>
              <a:lnSpc>
                <a:spcPct val="107000"/>
              </a:lnSpc>
              <a:spcAft>
                <a:spcPts val="600"/>
              </a:spcAft>
            </a:pPr>
            <a:r>
              <a:rPr lang="en-GB" sz="1100" kern="100" dirty="0">
                <a:ea typeface="Times New Roman" panose="02020603050405020304" pitchFamily="18" charset="0"/>
                <a:cs typeface="Calibri" panose="020F0502020204030204" pitchFamily="34" charset="0"/>
              </a:rPr>
              <a:t>These symptoms are also common when anybody stops smoking (withdrawal symptoms), regardless of treatment with </a:t>
            </a:r>
            <a:r>
              <a:rPr lang="en-GB" sz="1100" kern="100" dirty="0" err="1">
                <a:ea typeface="Times New Roman" panose="02020603050405020304" pitchFamily="18" charset="0"/>
                <a:cs typeface="Calibri" panose="020F0502020204030204" pitchFamily="34" charset="0"/>
              </a:rPr>
              <a:t>cytisine</a:t>
            </a:r>
            <a:r>
              <a:rPr lang="en-GB" sz="1100" kern="100" dirty="0">
                <a:ea typeface="Times New Roman" panose="02020603050405020304" pitchFamily="18" charset="0"/>
                <a:cs typeface="Calibri" panose="020F0502020204030204" pitchFamily="34" charset="0"/>
              </a:rPr>
              <a:t>.</a:t>
            </a:r>
          </a:p>
          <a:p>
            <a:pPr>
              <a:lnSpc>
                <a:spcPct val="107000"/>
              </a:lnSpc>
              <a:spcAft>
                <a:spcPts val="600"/>
              </a:spcAft>
            </a:pPr>
            <a:r>
              <a:rPr lang="en-GB" sz="1100" b="1" dirty="0"/>
              <a:t>Healthcare professionals are encouraged to report suspected side effects via the Yellow Card scheme,</a:t>
            </a:r>
            <a:r>
              <a:rPr lang="en-GB" sz="1100" b="1" dirty="0">
                <a:ea typeface="Times New Roman" panose="02020603050405020304" pitchFamily="18" charset="0"/>
              </a:rPr>
              <a:t> </a:t>
            </a:r>
            <a:r>
              <a:rPr lang="en-GB" sz="1100" b="1" u="sng" dirty="0">
                <a:solidFill>
                  <a:srgbClr val="0070C0"/>
                </a:solidFill>
                <a:ea typeface="Times New Roman" panose="02020603050405020304" pitchFamily="18" charset="0"/>
                <a:cs typeface="Calibri" panose="020F0502020204030204" pitchFamily="34" charset="0"/>
                <a:hlinkClick r:id="rId5">
                  <a:extLst>
                    <a:ext uri="{A12FA001-AC4F-418D-AE19-62706E023703}">
                      <ahyp:hlinkClr xmlns:ahyp="http://schemas.microsoft.com/office/drawing/2018/hyperlinkcolor" val="tx"/>
                    </a:ext>
                  </a:extLst>
                </a:hlinkClick>
              </a:rPr>
              <a:t>www.mhra.gov.uk/yellowcard</a:t>
            </a:r>
            <a:endParaRPr lang="en-GB" sz="1100" b="1" dirty="0">
              <a:solidFill>
                <a:srgbClr val="0070C0"/>
              </a:solidFill>
            </a:endParaRPr>
          </a:p>
        </p:txBody>
      </p:sp>
      <p:sp>
        <p:nvSpPr>
          <p:cNvPr id="18" name="Title 1">
            <a:extLst>
              <a:ext uri="{FF2B5EF4-FFF2-40B4-BE49-F238E27FC236}">
                <a16:creationId xmlns:a16="http://schemas.microsoft.com/office/drawing/2014/main" id="{1D94D620-DE7B-9C63-D8F3-FAC0EB20C9FB}"/>
              </a:ext>
            </a:extLst>
          </p:cNvPr>
          <p:cNvSpPr txBox="1">
            <a:spLocks/>
          </p:cNvSpPr>
          <p:nvPr/>
        </p:nvSpPr>
        <p:spPr>
          <a:xfrm>
            <a:off x="151852" y="3142905"/>
            <a:ext cx="3277148" cy="514685"/>
          </a:xfrm>
          <a:prstGeom prst="rect">
            <a:avLst/>
          </a:prstGeom>
          <a:ln>
            <a:noFill/>
          </a:ln>
        </p:spPr>
        <p:txBody>
          <a:bodyPr rtlCol="0"/>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r>
              <a:rPr lang="en-GB" sz="2700" kern="0" spc="8">
                <a:solidFill>
                  <a:srgbClr val="00B050"/>
                </a:solidFill>
                <a:latin typeface="Franklin Gothic Demi Cond" panose="020B0706030402020204" pitchFamily="34" charset="0"/>
              </a:rPr>
              <a:t> </a:t>
            </a:r>
            <a:br>
              <a:rPr lang="en-GB" sz="2700" kern="0" spc="8">
                <a:solidFill>
                  <a:srgbClr val="00B050"/>
                </a:solidFill>
                <a:latin typeface="Franklin Gothic Demi Cond" panose="020B0706030402020204" pitchFamily="34" charset="0"/>
              </a:rPr>
            </a:br>
            <a:endParaRPr lang="en-GB" sz="2700" kern="0" spc="8">
              <a:solidFill>
                <a:srgbClr val="00B050"/>
              </a:solidFill>
              <a:latin typeface="Franklin Gothic Demi Cond" panose="020B0706030402020204" pitchFamily="34" charset="0"/>
            </a:endParaRPr>
          </a:p>
        </p:txBody>
      </p:sp>
      <p:sp>
        <p:nvSpPr>
          <p:cNvPr id="19" name="Freeform: Shape 22">
            <a:extLst>
              <a:ext uri="{FF2B5EF4-FFF2-40B4-BE49-F238E27FC236}">
                <a16:creationId xmlns:a16="http://schemas.microsoft.com/office/drawing/2014/main" id="{522D4942-D1E4-F299-684E-724BFA2D48CC}"/>
              </a:ext>
            </a:extLst>
          </p:cNvPr>
          <p:cNvSpPr/>
          <p:nvPr/>
        </p:nvSpPr>
        <p:spPr>
          <a:xfrm>
            <a:off x="609612" y="3340957"/>
            <a:ext cx="3607517" cy="318628"/>
          </a:xfrm>
          <a:custGeom>
            <a:avLst/>
            <a:gdLst>
              <a:gd name="connsiteX0" fmla="*/ 0 w 2436423"/>
              <a:gd name="connsiteY0" fmla="*/ 0 h 3350882"/>
              <a:gd name="connsiteX1" fmla="*/ 2436423 w 2436423"/>
              <a:gd name="connsiteY1" fmla="*/ 0 h 3350882"/>
              <a:gd name="connsiteX2" fmla="*/ 2436423 w 2436423"/>
              <a:gd name="connsiteY2" fmla="*/ 3350882 h 3350882"/>
              <a:gd name="connsiteX3" fmla="*/ 0 w 2436423"/>
              <a:gd name="connsiteY3" fmla="*/ 3350882 h 3350882"/>
              <a:gd name="connsiteX4" fmla="*/ 0 w 2436423"/>
              <a:gd name="connsiteY4" fmla="*/ 0 h 3350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423" h="3350882">
                <a:moveTo>
                  <a:pt x="0" y="0"/>
                </a:moveTo>
                <a:lnTo>
                  <a:pt x="2436423" y="0"/>
                </a:lnTo>
                <a:lnTo>
                  <a:pt x="2436423" y="3350882"/>
                </a:lnTo>
                <a:lnTo>
                  <a:pt x="0" y="3350882"/>
                </a:lnTo>
                <a:lnTo>
                  <a:pt x="0" y="0"/>
                </a:lnTo>
                <a:close/>
              </a:path>
            </a:pathLst>
          </a:custGeom>
          <a:noFill/>
          <a:ln>
            <a:noFill/>
          </a:ln>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6007" tIns="56007" rIns="74676" bIns="84011" numCol="1" spcCol="1270" rtlCol="0" anchor="t" anchorCtr="0">
            <a:noAutofit/>
          </a:bodyPr>
          <a:lstStyle/>
          <a:p>
            <a:pPr marL="0" lvl="1" defTabSz="466725"/>
            <a:r>
              <a:rPr lang="en-GB" sz="1600" b="1" kern="0" spc="8" dirty="0">
                <a:solidFill>
                  <a:schemeClr val="accent1"/>
                </a:solidFill>
              </a:rPr>
              <a:t>Recommendations</a:t>
            </a:r>
            <a:endParaRPr lang="en-US" sz="1600" b="1" dirty="0">
              <a:solidFill>
                <a:schemeClr val="accent1"/>
              </a:solidFill>
            </a:endParaRPr>
          </a:p>
        </p:txBody>
      </p:sp>
      <p:sp>
        <p:nvSpPr>
          <p:cNvPr id="2" name="Rounded Rectangle 1">
            <a:extLst>
              <a:ext uri="{FF2B5EF4-FFF2-40B4-BE49-F238E27FC236}">
                <a16:creationId xmlns:a16="http://schemas.microsoft.com/office/drawing/2014/main" id="{8DFADD52-73FB-C931-A191-8E204CDEF927}"/>
              </a:ext>
            </a:extLst>
          </p:cNvPr>
          <p:cNvSpPr/>
          <p:nvPr/>
        </p:nvSpPr>
        <p:spPr>
          <a:xfrm>
            <a:off x="4572000" y="956287"/>
            <a:ext cx="3863340" cy="1975877"/>
          </a:xfrm>
          <a:prstGeom prst="roundRect">
            <a:avLst>
              <a:gd name="adj" fmla="val 3852"/>
            </a:avLst>
          </a:prstGeom>
          <a:solidFill>
            <a:srgbClr val="009D3C">
              <a:alpha val="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5" name="Title 1">
            <a:extLst>
              <a:ext uri="{FF2B5EF4-FFF2-40B4-BE49-F238E27FC236}">
                <a16:creationId xmlns:a16="http://schemas.microsoft.com/office/drawing/2014/main" id="{AB38D8F4-C2ED-49A9-904B-06EEA346CA7D}"/>
              </a:ext>
            </a:extLst>
          </p:cNvPr>
          <p:cNvSpPr txBox="1">
            <a:spLocks/>
          </p:cNvSpPr>
          <p:nvPr/>
        </p:nvSpPr>
        <p:spPr>
          <a:xfrm>
            <a:off x="4740731" y="1177489"/>
            <a:ext cx="3409950" cy="379786"/>
          </a:xfrm>
          <a:prstGeom prst="rect">
            <a:avLst/>
          </a:prstGeom>
        </p:spPr>
        <p:txBody>
          <a:bodyPr/>
          <a:lstStyle>
            <a:lvl1pPr algn="l" defTabSz="685800" rtl="0" eaLnBrk="1" latinLnBrk="0" hangingPunct="1">
              <a:lnSpc>
                <a:spcPct val="90000"/>
              </a:lnSpc>
              <a:spcBef>
                <a:spcPct val="0"/>
              </a:spcBef>
              <a:buNone/>
              <a:defRPr sz="3300" b="0" i="0" kern="1200">
                <a:solidFill>
                  <a:schemeClr val="tx1"/>
                </a:solidFill>
                <a:latin typeface="Arial" panose="020B0604020202020204" pitchFamily="34" charset="0"/>
                <a:ea typeface="+mj-ea"/>
                <a:cs typeface="+mj-cs"/>
              </a:defRPr>
            </a:lvl1pPr>
          </a:lstStyle>
          <a:p>
            <a:r>
              <a:rPr lang="en-GB" sz="1600" b="1" dirty="0">
                <a:solidFill>
                  <a:schemeClr val="accent4"/>
                </a:solidFill>
              </a:rPr>
              <a:t>Side effects</a:t>
            </a:r>
          </a:p>
        </p:txBody>
      </p:sp>
      <p:sp>
        <p:nvSpPr>
          <p:cNvPr id="6" name="Title 1">
            <a:extLst>
              <a:ext uri="{FF2B5EF4-FFF2-40B4-BE49-F238E27FC236}">
                <a16:creationId xmlns:a16="http://schemas.microsoft.com/office/drawing/2014/main" id="{6DA56725-B83E-804A-251C-61F3271A1708}"/>
              </a:ext>
            </a:extLst>
          </p:cNvPr>
          <p:cNvSpPr txBox="1">
            <a:spLocks/>
          </p:cNvSpPr>
          <p:nvPr/>
        </p:nvSpPr>
        <p:spPr>
          <a:xfrm>
            <a:off x="624900" y="1142806"/>
            <a:ext cx="2875280" cy="37978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700" b="1" kern="1200">
                <a:solidFill>
                  <a:schemeClr val="accent2"/>
                </a:solidFill>
                <a:latin typeface="+mn-lt"/>
                <a:ea typeface="+mj-ea"/>
                <a:cs typeface="+mj-cs"/>
              </a:defRPr>
            </a:lvl1pPr>
          </a:lstStyle>
          <a:p>
            <a:r>
              <a:rPr lang="en-GB" sz="1600" dirty="0">
                <a:solidFill>
                  <a:srgbClr val="F47721"/>
                </a:solidFill>
                <a:latin typeface="Arial" panose="020B0604020202020204" pitchFamily="34" charset="0"/>
              </a:rPr>
              <a:t>Contraindications</a:t>
            </a:r>
          </a:p>
        </p:txBody>
      </p:sp>
      <p:sp>
        <p:nvSpPr>
          <p:cNvPr id="9" name="TextBox 8">
            <a:extLst>
              <a:ext uri="{FF2B5EF4-FFF2-40B4-BE49-F238E27FC236}">
                <a16:creationId xmlns:a16="http://schemas.microsoft.com/office/drawing/2014/main" id="{B239015E-155B-52D9-F23A-952BD0FFD8D8}"/>
              </a:ext>
            </a:extLst>
          </p:cNvPr>
          <p:cNvSpPr txBox="1"/>
          <p:nvPr/>
        </p:nvSpPr>
        <p:spPr>
          <a:xfrm>
            <a:off x="624899" y="1500010"/>
            <a:ext cx="3592229" cy="1277273"/>
          </a:xfrm>
          <a:prstGeom prst="rect">
            <a:avLst/>
          </a:prstGeom>
          <a:noFill/>
        </p:spPr>
        <p:txBody>
          <a:bodyPr wrap="square">
            <a:spAutoFit/>
          </a:bodyPr>
          <a:lstStyle/>
          <a:p>
            <a:pPr marL="0" lvl="1" indent="-214313" defTabSz="466725">
              <a:buFont typeface="Arial" panose="020B0604020202020204" pitchFamily="34" charset="0"/>
              <a:buChar char="•"/>
            </a:pPr>
            <a:r>
              <a:rPr lang="en-US" sz="1100" dirty="0">
                <a:solidFill>
                  <a:schemeClr val="tx1"/>
                </a:solidFill>
              </a:rPr>
              <a:t>Allergy</a:t>
            </a:r>
            <a:r>
              <a:rPr lang="en-GB" sz="1100" dirty="0">
                <a:solidFill>
                  <a:schemeClr val="tx1"/>
                </a:solidFill>
              </a:rPr>
              <a:t> to </a:t>
            </a:r>
            <a:r>
              <a:rPr lang="en-GB" sz="1100" dirty="0" err="1">
                <a:solidFill>
                  <a:schemeClr val="tx1"/>
                </a:solidFill>
              </a:rPr>
              <a:t>cytisine</a:t>
            </a:r>
            <a:r>
              <a:rPr lang="en-GB" sz="1100" dirty="0">
                <a:solidFill>
                  <a:schemeClr val="tx1"/>
                </a:solidFill>
              </a:rPr>
              <a:t> or any other ingredient</a:t>
            </a:r>
          </a:p>
          <a:p>
            <a:pPr marL="0" lvl="1" indent="-214313" defTabSz="466725">
              <a:buFont typeface="Arial" panose="020B0604020202020204" pitchFamily="34" charset="0"/>
              <a:buChar char="•"/>
            </a:pPr>
            <a:r>
              <a:rPr lang="en-GB" sz="1100" dirty="0">
                <a:solidFill>
                  <a:schemeClr val="tx1"/>
                </a:solidFill>
              </a:rPr>
              <a:t>Pregnancy and breastfeeding</a:t>
            </a:r>
          </a:p>
          <a:p>
            <a:pPr marL="0" lvl="1" indent="-214313" defTabSz="466725">
              <a:buFont typeface="Arial" panose="020B0604020202020204" pitchFamily="34" charset="0"/>
              <a:buChar char="•"/>
            </a:pPr>
            <a:r>
              <a:rPr lang="en-GB" sz="1100" dirty="0">
                <a:solidFill>
                  <a:schemeClr val="tx1"/>
                </a:solidFill>
              </a:rPr>
              <a:t>Unstable angina</a:t>
            </a:r>
          </a:p>
          <a:p>
            <a:pPr marL="0" lvl="1" indent="-214313" defTabSz="466725">
              <a:buFont typeface="Arial" panose="020B0604020202020204" pitchFamily="34" charset="0"/>
              <a:buChar char="•"/>
            </a:pPr>
            <a:r>
              <a:rPr lang="en-GB" sz="1100" dirty="0">
                <a:solidFill>
                  <a:schemeClr val="tx1"/>
                </a:solidFill>
              </a:rPr>
              <a:t>Recent myocardial infarction</a:t>
            </a:r>
          </a:p>
          <a:p>
            <a:pPr marL="0" lvl="1" indent="-214313" defTabSz="466725">
              <a:buFont typeface="Arial" panose="020B0604020202020204" pitchFamily="34" charset="0"/>
              <a:buChar char="•"/>
            </a:pPr>
            <a:r>
              <a:rPr lang="en-GB" sz="1100" dirty="0">
                <a:solidFill>
                  <a:schemeClr val="tx1"/>
                </a:solidFill>
              </a:rPr>
              <a:t>Significant cardiac arrythmia</a:t>
            </a:r>
          </a:p>
          <a:p>
            <a:pPr marL="0" lvl="1" indent="-214313" defTabSz="466725">
              <a:buFont typeface="Arial" panose="020B0604020202020204" pitchFamily="34" charset="0"/>
              <a:buChar char="•"/>
            </a:pPr>
            <a:r>
              <a:rPr lang="en-GB" sz="1100" dirty="0">
                <a:solidFill>
                  <a:schemeClr val="tx1"/>
                </a:solidFill>
              </a:rPr>
              <a:t>Recent stroke </a:t>
            </a:r>
          </a:p>
          <a:p>
            <a:pPr marL="0" lvl="1" indent="-214313" defTabSz="466725">
              <a:buFont typeface="Arial" panose="020B0604020202020204" pitchFamily="34" charset="0"/>
              <a:buChar char="•"/>
            </a:pPr>
            <a:r>
              <a:rPr lang="en-GB" sz="1100" dirty="0">
                <a:solidFill>
                  <a:schemeClr val="tx1"/>
                </a:solidFill>
              </a:rPr>
              <a:t>Current treatment with TB antibiotics </a:t>
            </a:r>
          </a:p>
        </p:txBody>
      </p:sp>
      <p:sp>
        <p:nvSpPr>
          <p:cNvPr id="10" name="TextBox 9">
            <a:extLst>
              <a:ext uri="{FF2B5EF4-FFF2-40B4-BE49-F238E27FC236}">
                <a16:creationId xmlns:a16="http://schemas.microsoft.com/office/drawing/2014/main" id="{BC37925D-E228-3C50-3EA9-81F029FBDE77}"/>
              </a:ext>
            </a:extLst>
          </p:cNvPr>
          <p:cNvSpPr txBox="1"/>
          <p:nvPr/>
        </p:nvSpPr>
        <p:spPr>
          <a:xfrm>
            <a:off x="4798694" y="1498208"/>
            <a:ext cx="3520717" cy="1277273"/>
          </a:xfrm>
          <a:prstGeom prst="rect">
            <a:avLst/>
          </a:prstGeom>
          <a:noFill/>
        </p:spPr>
        <p:txBody>
          <a:bodyPr wrap="square" rtlCol="0">
            <a:spAutoFit/>
          </a:bodyPr>
          <a:lstStyle/>
          <a:p>
            <a:pPr marL="214313" indent="-214313">
              <a:buFont typeface="Arial" panose="020B0604020202020204" pitchFamily="34" charset="0"/>
              <a:buChar char="•"/>
            </a:pPr>
            <a:r>
              <a:rPr lang="en-GB" sz="1100" kern="100" dirty="0">
                <a:ea typeface="Times New Roman" panose="02020603050405020304" pitchFamily="18" charset="0"/>
                <a:cs typeface="Calibri" panose="020F0502020204030204" pitchFamily="34" charset="0"/>
              </a:rPr>
              <a:t>Sleep disturbance – insomnia, abnormal dreams, nightmares</a:t>
            </a:r>
            <a:endParaRPr lang="en-GB" sz="1100" kern="100" dirty="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r>
              <a:rPr lang="en-GB" sz="1100" kern="100" dirty="0">
                <a:ea typeface="Times New Roman" panose="02020603050405020304" pitchFamily="18" charset="0"/>
                <a:cs typeface="Calibri" panose="020F0502020204030204" pitchFamily="34" charset="0"/>
              </a:rPr>
              <a:t>Gastro-intestinal symptoms – sickness, heartburn, constipation, diarrhoea, abdominal pain</a:t>
            </a:r>
            <a:endParaRPr lang="en-GB" sz="1100" kern="100" dirty="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r>
              <a:rPr lang="en-GB" sz="1100" kern="100" dirty="0">
                <a:ea typeface="Times New Roman" panose="02020603050405020304" pitchFamily="18" charset="0"/>
                <a:cs typeface="Calibri" panose="020F0502020204030204" pitchFamily="34" charset="0"/>
              </a:rPr>
              <a:t>Change in appetite – often increase</a:t>
            </a:r>
            <a:endParaRPr lang="en-GB" sz="1100" kern="100" dirty="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r>
              <a:rPr lang="en-GB" sz="1100" kern="100" dirty="0">
                <a:ea typeface="Times New Roman" panose="02020603050405020304" pitchFamily="18" charset="0"/>
                <a:cs typeface="Calibri" panose="020F0502020204030204" pitchFamily="34" charset="0"/>
              </a:rPr>
              <a:t>Mood changes – irritability, anxiety </a:t>
            </a:r>
            <a:endParaRPr lang="en-GB" sz="1100" kern="100" dirty="0">
              <a:ea typeface="Calibri" panose="020F0502020204030204" pitchFamily="34" charset="0"/>
              <a:cs typeface="Times New Roman" panose="02020603050405020304" pitchFamily="18" charset="0"/>
            </a:endParaRPr>
          </a:p>
          <a:p>
            <a:endParaRPr lang="en-US" sz="1100" dirty="0"/>
          </a:p>
        </p:txBody>
      </p:sp>
      <p:sp>
        <p:nvSpPr>
          <p:cNvPr id="20" name="TextBox 19">
            <a:extLst>
              <a:ext uri="{FF2B5EF4-FFF2-40B4-BE49-F238E27FC236}">
                <a16:creationId xmlns:a16="http://schemas.microsoft.com/office/drawing/2014/main" id="{D53C72D0-2947-EBE5-73CA-0B1701CBBED1}"/>
              </a:ext>
            </a:extLst>
          </p:cNvPr>
          <p:cNvSpPr txBox="1"/>
          <p:nvPr/>
        </p:nvSpPr>
        <p:spPr>
          <a:xfrm>
            <a:off x="609612" y="3768800"/>
            <a:ext cx="3742932" cy="769441"/>
          </a:xfrm>
          <a:prstGeom prst="rect">
            <a:avLst/>
          </a:prstGeom>
          <a:noFill/>
        </p:spPr>
        <p:txBody>
          <a:bodyPr wrap="square">
            <a:spAutoFit/>
          </a:bodyPr>
          <a:lstStyle/>
          <a:p>
            <a:pPr marL="0" lvl="1" defTabSz="466725"/>
            <a:r>
              <a:rPr lang="en-US" sz="1100" dirty="0" err="1">
                <a:solidFill>
                  <a:schemeClr val="tx1"/>
                </a:solidFill>
              </a:rPr>
              <a:t>Cytisine</a:t>
            </a:r>
            <a:r>
              <a:rPr lang="en-US" sz="1100" dirty="0">
                <a:solidFill>
                  <a:schemeClr val="tx1"/>
                </a:solidFill>
              </a:rPr>
              <a:t> isn’t recommended (lack of clinical safety data):</a:t>
            </a:r>
          </a:p>
          <a:p>
            <a:pPr marL="214313" lvl="1" indent="-214313" defTabSz="466725">
              <a:buFont typeface="Arial" panose="020B0604020202020204" pitchFamily="34" charset="0"/>
              <a:buChar char="•"/>
            </a:pPr>
            <a:r>
              <a:rPr lang="en-US" sz="1100" dirty="0">
                <a:solidFill>
                  <a:schemeClr val="tx1"/>
                </a:solidFill>
              </a:rPr>
              <a:t>Aged &lt;18 years or &gt;65 years</a:t>
            </a:r>
          </a:p>
          <a:p>
            <a:pPr marL="214313" lvl="1" indent="-214313" defTabSz="466725">
              <a:buFont typeface="Arial" panose="020B0604020202020204" pitchFamily="34" charset="0"/>
              <a:buChar char="•"/>
            </a:pPr>
            <a:r>
              <a:rPr lang="en-US" sz="1100" dirty="0">
                <a:solidFill>
                  <a:schemeClr val="tx1"/>
                </a:solidFill>
              </a:rPr>
              <a:t>Renal impairment</a:t>
            </a:r>
          </a:p>
          <a:p>
            <a:pPr marL="214313" lvl="1" indent="-214313" defTabSz="466725">
              <a:buFont typeface="Arial" panose="020B0604020202020204" pitchFamily="34" charset="0"/>
              <a:buChar char="•"/>
            </a:pPr>
            <a:r>
              <a:rPr lang="en-US" sz="1100" dirty="0">
                <a:solidFill>
                  <a:schemeClr val="tx1"/>
                </a:solidFill>
              </a:rPr>
              <a:t>Liver impairment </a:t>
            </a:r>
          </a:p>
        </p:txBody>
      </p:sp>
      <p:sp>
        <p:nvSpPr>
          <p:cNvPr id="8" name="Title 7">
            <a:extLst>
              <a:ext uri="{FF2B5EF4-FFF2-40B4-BE49-F238E27FC236}">
                <a16:creationId xmlns:a16="http://schemas.microsoft.com/office/drawing/2014/main" id="{5E414574-0923-9756-2B82-F13D0EB8F318}"/>
              </a:ext>
            </a:extLst>
          </p:cNvPr>
          <p:cNvSpPr>
            <a:spLocks noGrp="1"/>
          </p:cNvSpPr>
          <p:nvPr>
            <p:ph type="ctrTitle"/>
          </p:nvPr>
        </p:nvSpPr>
        <p:spPr/>
        <p:txBody>
          <a:bodyPr/>
          <a:lstStyle/>
          <a:p>
            <a:r>
              <a:rPr lang="en-US" dirty="0"/>
              <a:t>Contraindications </a:t>
            </a:r>
          </a:p>
        </p:txBody>
      </p:sp>
    </p:spTree>
    <p:extLst>
      <p:ext uri="{BB962C8B-B14F-4D97-AF65-F5344CB8AC3E}">
        <p14:creationId xmlns:p14="http://schemas.microsoft.com/office/powerpoint/2010/main" val="328734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4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s in a circle&#10;&#10;Description automatically generated">
            <a:extLst>
              <a:ext uri="{FF2B5EF4-FFF2-40B4-BE49-F238E27FC236}">
                <a16:creationId xmlns:a16="http://schemas.microsoft.com/office/drawing/2014/main" id="{E67DC1F4-12E2-2094-5FFA-C2DB42521835}"/>
              </a:ext>
            </a:extLst>
          </p:cNvPr>
          <p:cNvPicPr>
            <a:picLocks noChangeAspect="1"/>
          </p:cNvPicPr>
          <p:nvPr/>
        </p:nvPicPr>
        <p:blipFill>
          <a:blip r:embed="rId4"/>
          <a:stretch>
            <a:fillRect/>
          </a:stretch>
        </p:blipFill>
        <p:spPr>
          <a:xfrm>
            <a:off x="6639177" y="2821557"/>
            <a:ext cx="4643886" cy="4643886"/>
          </a:xfrm>
          <a:prstGeom prst="rect">
            <a:avLst/>
          </a:prstGeom>
        </p:spPr>
      </p:pic>
      <p:sp>
        <p:nvSpPr>
          <p:cNvPr id="3" name="Title 2">
            <a:extLst>
              <a:ext uri="{FF2B5EF4-FFF2-40B4-BE49-F238E27FC236}">
                <a16:creationId xmlns:a16="http://schemas.microsoft.com/office/drawing/2014/main" id="{CAAE3963-CF5C-3F69-1AA0-2EFD92A87379}"/>
              </a:ext>
            </a:extLst>
          </p:cNvPr>
          <p:cNvSpPr>
            <a:spLocks noGrp="1"/>
          </p:cNvSpPr>
          <p:nvPr>
            <p:ph type="ctrTitle"/>
          </p:nvPr>
        </p:nvSpPr>
        <p:spPr>
          <a:prstGeom prst="rect">
            <a:avLst/>
          </a:prstGeom>
        </p:spPr>
        <p:txBody>
          <a:bodyPr>
            <a:noAutofit/>
          </a:bodyPr>
          <a:lstStyle/>
          <a:p>
            <a:r>
              <a:rPr lang="en-GB" sz="2400" b="1" dirty="0" err="1">
                <a:solidFill>
                  <a:schemeClr val="accent1"/>
                </a:solidFill>
              </a:rPr>
              <a:t>Cytisine</a:t>
            </a:r>
            <a:r>
              <a:rPr lang="en-GB" sz="2400" b="1" dirty="0">
                <a:solidFill>
                  <a:schemeClr val="accent1"/>
                </a:solidFill>
              </a:rPr>
              <a:t> in hospitalised patients</a:t>
            </a:r>
          </a:p>
        </p:txBody>
      </p:sp>
      <p:sp>
        <p:nvSpPr>
          <p:cNvPr id="2" name="Content Placeholder 1">
            <a:extLst>
              <a:ext uri="{FF2B5EF4-FFF2-40B4-BE49-F238E27FC236}">
                <a16:creationId xmlns:a16="http://schemas.microsoft.com/office/drawing/2014/main" id="{19AF0378-1C80-3822-B8C7-1665EAD7C04A}"/>
              </a:ext>
            </a:extLst>
          </p:cNvPr>
          <p:cNvSpPr>
            <a:spLocks noGrp="1"/>
          </p:cNvSpPr>
          <p:nvPr>
            <p:ph idx="4294967295"/>
          </p:nvPr>
        </p:nvSpPr>
        <p:spPr>
          <a:xfrm>
            <a:off x="496375" y="1368425"/>
            <a:ext cx="6364288" cy="3263900"/>
          </a:xfrm>
          <a:prstGeom prst="rect">
            <a:avLst/>
          </a:prstGeom>
        </p:spPr>
        <p:txBody>
          <a:bodyPr>
            <a:normAutofit/>
          </a:bodyPr>
          <a:lstStyle/>
          <a:p>
            <a:r>
              <a:rPr lang="en-GB" sz="1400" dirty="0" err="1"/>
              <a:t>Cytisine</a:t>
            </a:r>
            <a:r>
              <a:rPr lang="en-GB" sz="1400" dirty="0"/>
              <a:t> is a highly effective treatment for tobacco dependency </a:t>
            </a:r>
          </a:p>
          <a:p>
            <a:r>
              <a:rPr lang="en-GB" sz="1400" dirty="0"/>
              <a:t>Hospitalised patients that smoke should be considered for treatment with </a:t>
            </a:r>
            <a:r>
              <a:rPr lang="en-GB" sz="1400" dirty="0" err="1"/>
              <a:t>cytisine</a:t>
            </a:r>
            <a:r>
              <a:rPr lang="en-GB" sz="1400" dirty="0"/>
              <a:t> by doctors, prescribing nurses and tobacco dependency specialists</a:t>
            </a:r>
          </a:p>
          <a:p>
            <a:r>
              <a:rPr lang="en-GB" sz="1400" dirty="0"/>
              <a:t>The initiation of combination NRT at the point of admission is a standard of care across the country for any patients that smokes (immediate treatment of nicotine withdrawal)</a:t>
            </a:r>
          </a:p>
          <a:p>
            <a:r>
              <a:rPr lang="en-GB" sz="1400" dirty="0" err="1"/>
              <a:t>Cytisine</a:t>
            </a:r>
            <a:r>
              <a:rPr lang="en-GB" sz="1400" dirty="0"/>
              <a:t> can be started as an inpatient and NRT used to provide the additional nicotine in the early stages of treatment that continued smoking would normally provide, aiming to stop NRT on day 5</a:t>
            </a:r>
          </a:p>
          <a:p>
            <a:r>
              <a:rPr lang="en-GB" sz="1400" dirty="0"/>
              <a:t>Ongoing smoking or NRT use beyond day 5 of </a:t>
            </a:r>
            <a:r>
              <a:rPr lang="en-GB" sz="1400" dirty="0" err="1"/>
              <a:t>cytisine</a:t>
            </a:r>
            <a:r>
              <a:rPr lang="en-GB" sz="1400" dirty="0"/>
              <a:t> treatment </a:t>
            </a:r>
            <a:r>
              <a:rPr lang="en-GB" sz="1400" b="1" i="1" dirty="0"/>
              <a:t>could</a:t>
            </a:r>
            <a:r>
              <a:rPr lang="en-GB" sz="1400" dirty="0"/>
              <a:t> risk adverse symptoms of nicotine excess but there is also a risk of relapse without adequate nicotine treatment </a:t>
            </a:r>
          </a:p>
        </p:txBody>
      </p:sp>
      <p:pic>
        <p:nvPicPr>
          <p:cNvPr id="4" name="Audio 7">
            <a:hlinkClick r:id="" action="ppaction://media"/>
            <a:extLst>
              <a:ext uri="{FF2B5EF4-FFF2-40B4-BE49-F238E27FC236}">
                <a16:creationId xmlns:a16="http://schemas.microsoft.com/office/drawing/2014/main" id="{EF59F405-929C-820E-05B7-B185E41DAFF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794000" y="3957325"/>
            <a:ext cx="1350000" cy="1350000"/>
          </a:xfrm>
          <a:prstGeom prst="ellipse">
            <a:avLst/>
          </a:prstGeom>
        </p:spPr>
      </p:pic>
    </p:spTree>
    <p:extLst>
      <p:ext uri="{BB962C8B-B14F-4D97-AF65-F5344CB8AC3E}">
        <p14:creationId xmlns:p14="http://schemas.microsoft.com/office/powerpoint/2010/main" val="2951016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6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47E9BD-165E-9EF3-8392-9296C11B2FE7}"/>
              </a:ext>
            </a:extLst>
          </p:cNvPr>
          <p:cNvPicPr>
            <a:picLocks noChangeAspect="1"/>
          </p:cNvPicPr>
          <p:nvPr/>
        </p:nvPicPr>
        <p:blipFill rotWithShape="1">
          <a:blip r:embed="rId4"/>
          <a:srcRect l="35526" t="34248" r="18527" b="2153"/>
          <a:stretch/>
        </p:blipFill>
        <p:spPr>
          <a:xfrm>
            <a:off x="2604870" y="400396"/>
            <a:ext cx="6123515" cy="4447542"/>
          </a:xfrm>
          <a:prstGeom prst="rect">
            <a:avLst/>
          </a:prstGeom>
        </p:spPr>
      </p:pic>
      <p:pic>
        <p:nvPicPr>
          <p:cNvPr id="11" name="Picture 2" descr="Logo for British Thoracic Society ">
            <a:extLst>
              <a:ext uri="{FF2B5EF4-FFF2-40B4-BE49-F238E27FC236}">
                <a16:creationId xmlns:a16="http://schemas.microsoft.com/office/drawing/2014/main" id="{1F4C9FD2-966E-A539-2478-50B18D4371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615" y="1458284"/>
            <a:ext cx="1684832" cy="7040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8F6A661-4A0C-2280-15E5-1F94F06955B9}"/>
              </a:ext>
            </a:extLst>
          </p:cNvPr>
          <p:cNvSpPr txBox="1"/>
          <p:nvPr/>
        </p:nvSpPr>
        <p:spPr>
          <a:xfrm>
            <a:off x="375348" y="2417523"/>
            <a:ext cx="1925250" cy="1339341"/>
          </a:xfrm>
          <a:prstGeom prst="rect">
            <a:avLst/>
          </a:prstGeom>
          <a:noFill/>
        </p:spPr>
        <p:txBody>
          <a:bodyPr wrap="square" rtlCol="0">
            <a:spAutoFit/>
          </a:bodyPr>
          <a:lstStyle/>
          <a:p>
            <a:r>
              <a:rPr lang="en-US" sz="1013" b="1" dirty="0">
                <a:cs typeface="Calibri" panose="020F0502020204030204" pitchFamily="34" charset="0"/>
              </a:rPr>
              <a:t>British Thoracic Society Clinical Statement:</a:t>
            </a:r>
          </a:p>
          <a:p>
            <a:r>
              <a:rPr lang="en-US" sz="1013" b="1" dirty="0">
                <a:cs typeface="Calibri" panose="020F0502020204030204" pitchFamily="34" charset="0"/>
              </a:rPr>
              <a:t>The Medical Management of Inpatients with Tobacco Dependency</a:t>
            </a:r>
          </a:p>
          <a:p>
            <a:endParaRPr lang="en-US" sz="1013" dirty="0">
              <a:cs typeface="Calibri" panose="020F0502020204030204" pitchFamily="34" charset="0"/>
            </a:endParaRPr>
          </a:p>
          <a:p>
            <a:r>
              <a:rPr lang="en-US" sz="1013" dirty="0">
                <a:cs typeface="Calibri" panose="020F0502020204030204" pitchFamily="34" charset="0"/>
              </a:rPr>
              <a:t>The ‘Building Block Framework’</a:t>
            </a:r>
            <a:endParaRPr lang="en-GB" sz="1013" dirty="0">
              <a:cs typeface="Calibri" panose="020F0502020204030204" pitchFamily="34" charset="0"/>
            </a:endParaRPr>
          </a:p>
        </p:txBody>
      </p:sp>
      <p:pic>
        <p:nvPicPr>
          <p:cNvPr id="13" name="Audio 3">
            <a:hlinkClick r:id="" action="ppaction://media"/>
            <a:extLst>
              <a:ext uri="{FF2B5EF4-FFF2-40B4-BE49-F238E27FC236}">
                <a16:creationId xmlns:a16="http://schemas.microsoft.com/office/drawing/2014/main" id="{58085C3D-01D6-8953-49D3-C4782BB1DA7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0" y="4012067"/>
            <a:ext cx="1350000" cy="1350000"/>
          </a:xfrm>
          <a:prstGeom prst="ellipse">
            <a:avLst/>
          </a:prstGeom>
        </p:spPr>
      </p:pic>
      <p:sp>
        <p:nvSpPr>
          <p:cNvPr id="2" name="Rounded Rectangle 1">
            <a:extLst>
              <a:ext uri="{FF2B5EF4-FFF2-40B4-BE49-F238E27FC236}">
                <a16:creationId xmlns:a16="http://schemas.microsoft.com/office/drawing/2014/main" id="{0A8173A4-65CC-C78E-E57B-5564198C89EC}"/>
              </a:ext>
            </a:extLst>
          </p:cNvPr>
          <p:cNvSpPr/>
          <p:nvPr/>
        </p:nvSpPr>
        <p:spPr>
          <a:xfrm>
            <a:off x="2516327" y="400396"/>
            <a:ext cx="2518969" cy="1297824"/>
          </a:xfrm>
          <a:prstGeom prst="roundRect">
            <a:avLst>
              <a:gd name="adj" fmla="val 8132"/>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07413D6-5E39-F100-B416-8C3C53736F0C}"/>
              </a:ext>
            </a:extLst>
          </p:cNvPr>
          <p:cNvSpPr>
            <a:spLocks noGrp="1"/>
          </p:cNvSpPr>
          <p:nvPr>
            <p:ph type="ctrTitle"/>
          </p:nvPr>
        </p:nvSpPr>
        <p:spPr/>
        <p:txBody>
          <a:bodyPr/>
          <a:lstStyle/>
          <a:p>
            <a:r>
              <a:rPr lang="en-US" dirty="0"/>
              <a:t>Building </a:t>
            </a:r>
            <a:br>
              <a:rPr lang="en-US" dirty="0"/>
            </a:br>
            <a:r>
              <a:rPr lang="en-US" dirty="0"/>
              <a:t>Block</a:t>
            </a:r>
          </a:p>
        </p:txBody>
      </p:sp>
    </p:spTree>
    <p:extLst>
      <p:ext uri="{BB962C8B-B14F-4D97-AF65-F5344CB8AC3E}">
        <p14:creationId xmlns:p14="http://schemas.microsoft.com/office/powerpoint/2010/main" val="23122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36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199C057-E989-A9C5-6604-37C99643B91A}"/>
              </a:ext>
            </a:extLst>
          </p:cNvPr>
          <p:cNvSpPr>
            <a:spLocks noGrp="1"/>
          </p:cNvSpPr>
          <p:nvPr>
            <p:ph type="ctrTitle"/>
          </p:nvPr>
        </p:nvSpPr>
        <p:spPr/>
        <p:txBody>
          <a:bodyPr/>
          <a:lstStyle/>
          <a:p>
            <a:r>
              <a:rPr lang="en-US" dirty="0"/>
              <a:t>Conclusions</a:t>
            </a:r>
          </a:p>
        </p:txBody>
      </p:sp>
      <p:sp>
        <p:nvSpPr>
          <p:cNvPr id="2" name="Content Placeholder 1">
            <a:extLst>
              <a:ext uri="{FF2B5EF4-FFF2-40B4-BE49-F238E27FC236}">
                <a16:creationId xmlns:a16="http://schemas.microsoft.com/office/drawing/2014/main" id="{19AF0378-1C80-3822-B8C7-1665EAD7C04A}"/>
              </a:ext>
            </a:extLst>
          </p:cNvPr>
          <p:cNvSpPr>
            <a:spLocks noGrp="1"/>
          </p:cNvSpPr>
          <p:nvPr>
            <p:ph idx="4294967295"/>
          </p:nvPr>
        </p:nvSpPr>
        <p:spPr>
          <a:xfrm>
            <a:off x="496375" y="1206500"/>
            <a:ext cx="5156200" cy="3263900"/>
          </a:xfrm>
          <a:prstGeom prst="rect">
            <a:avLst/>
          </a:prstGeom>
        </p:spPr>
        <p:txBody>
          <a:bodyPr>
            <a:normAutofit fontScale="92500"/>
          </a:bodyPr>
          <a:lstStyle/>
          <a:p>
            <a:pPr marL="0" indent="0">
              <a:spcBef>
                <a:spcPts val="700"/>
              </a:spcBef>
              <a:buNone/>
            </a:pPr>
            <a:r>
              <a:rPr lang="en-GB" sz="1400" b="1" dirty="0"/>
              <a:t>Key advantages of </a:t>
            </a:r>
            <a:r>
              <a:rPr lang="en-GB" sz="1400" b="1" dirty="0" err="1"/>
              <a:t>cytisine</a:t>
            </a:r>
            <a:r>
              <a:rPr lang="en-GB" sz="1400" b="1" dirty="0"/>
              <a:t>:</a:t>
            </a:r>
          </a:p>
          <a:p>
            <a:pPr marL="285750" indent="-285750">
              <a:spcBef>
                <a:spcPts val="700"/>
              </a:spcBef>
              <a:buFont typeface="Arial" panose="020B0604020202020204" pitchFamily="34" charset="0"/>
              <a:buChar char="•"/>
            </a:pPr>
            <a:r>
              <a:rPr lang="en-GB" sz="1400" dirty="0"/>
              <a:t>Plant based, naturally occurring chemical </a:t>
            </a:r>
          </a:p>
          <a:p>
            <a:pPr marL="285750" indent="-285750">
              <a:spcBef>
                <a:spcPts val="700"/>
              </a:spcBef>
              <a:buFont typeface="Arial" panose="020B0604020202020204" pitchFamily="34" charset="0"/>
              <a:buChar char="•"/>
            </a:pPr>
            <a:r>
              <a:rPr lang="en-GB" sz="1400" dirty="0"/>
              <a:t>Robust evidence of effectiveness </a:t>
            </a:r>
          </a:p>
          <a:p>
            <a:pPr marL="285750" indent="-285750">
              <a:spcBef>
                <a:spcPts val="700"/>
              </a:spcBef>
              <a:buFont typeface="Arial" panose="020B0604020202020204" pitchFamily="34" charset="0"/>
              <a:buChar char="•"/>
            </a:pPr>
            <a:r>
              <a:rPr lang="en-GB" sz="1400" dirty="0"/>
              <a:t>25-day course can be provided in a single prescription / supply</a:t>
            </a:r>
          </a:p>
          <a:p>
            <a:pPr marL="285750" indent="-285750">
              <a:spcBef>
                <a:spcPts val="700"/>
              </a:spcBef>
              <a:buFont typeface="Arial" panose="020B0604020202020204" pitchFamily="34" charset="0"/>
              <a:buChar char="•"/>
            </a:pPr>
            <a:r>
              <a:rPr lang="en-GB" sz="1400" dirty="0"/>
              <a:t>Cost saving versus other treatment courses </a:t>
            </a:r>
          </a:p>
          <a:p>
            <a:pPr marL="285750" indent="-285750">
              <a:spcBef>
                <a:spcPts val="700"/>
              </a:spcBef>
              <a:buFont typeface="Arial" panose="020B0604020202020204" pitchFamily="34" charset="0"/>
              <a:buChar char="•"/>
            </a:pPr>
            <a:r>
              <a:rPr lang="en-GB" sz="1400" dirty="0"/>
              <a:t>Less side effects compared to other nicotine analogues</a:t>
            </a:r>
          </a:p>
          <a:p>
            <a:pPr>
              <a:spcBef>
                <a:spcPts val="700"/>
              </a:spcBef>
            </a:pPr>
            <a:endParaRPr lang="en-GB" sz="1400" dirty="0"/>
          </a:p>
          <a:p>
            <a:pPr marL="0" indent="0">
              <a:spcBef>
                <a:spcPts val="700"/>
              </a:spcBef>
              <a:buNone/>
            </a:pPr>
            <a:r>
              <a:rPr lang="en-GB" sz="1400" dirty="0"/>
              <a:t>This is an exciting opportunity to support more people that smoke in Greater Manchester and beyond to achieve long term abstinence from tobacco.</a:t>
            </a:r>
          </a:p>
          <a:p>
            <a:pPr marL="0" indent="0">
              <a:spcBef>
                <a:spcPts val="700"/>
              </a:spcBef>
              <a:buNone/>
            </a:pPr>
            <a:r>
              <a:rPr lang="en-GB" sz="1400" dirty="0"/>
              <a:t>We must embed </a:t>
            </a:r>
            <a:r>
              <a:rPr lang="en-GB" sz="1400" dirty="0" err="1"/>
              <a:t>cytisine</a:t>
            </a:r>
            <a:r>
              <a:rPr lang="en-GB" sz="1400" dirty="0"/>
              <a:t> into routine clinical care alongside specialist support, NRT and nicotine vapes to maximise the substantial benefits from treating tobacco dependency effectively.</a:t>
            </a:r>
          </a:p>
          <a:p>
            <a:pPr>
              <a:spcBef>
                <a:spcPts val="700"/>
              </a:spcBef>
            </a:pPr>
            <a:endParaRPr lang="en-GB" sz="1400" dirty="0"/>
          </a:p>
          <a:p>
            <a:pPr>
              <a:spcBef>
                <a:spcPts val="700"/>
              </a:spcBef>
            </a:pPr>
            <a:endParaRPr lang="en-GB" sz="1400" dirty="0"/>
          </a:p>
        </p:txBody>
      </p:sp>
      <p:pic>
        <p:nvPicPr>
          <p:cNvPr id="4" name="Picture 3" descr="A blue and grey rectangles&#10;&#10;Description automatically generated">
            <a:extLst>
              <a:ext uri="{FF2B5EF4-FFF2-40B4-BE49-F238E27FC236}">
                <a16:creationId xmlns:a16="http://schemas.microsoft.com/office/drawing/2014/main" id="{BDDA569E-46C7-42DC-BD54-1760D5E8E59F}"/>
              </a:ext>
            </a:extLst>
          </p:cNvPr>
          <p:cNvPicPr>
            <a:picLocks noChangeAspect="1"/>
          </p:cNvPicPr>
          <p:nvPr/>
        </p:nvPicPr>
        <p:blipFill>
          <a:blip r:embed="rId5"/>
          <a:stretch>
            <a:fillRect/>
          </a:stretch>
        </p:blipFill>
        <p:spPr>
          <a:xfrm>
            <a:off x="3211469" y="1207200"/>
            <a:ext cx="6785062" cy="11377630"/>
          </a:xfrm>
          <a:prstGeom prst="rect">
            <a:avLst/>
          </a:prstGeom>
        </p:spPr>
      </p:pic>
      <p:pic>
        <p:nvPicPr>
          <p:cNvPr id="5" name="Audio 2">
            <a:hlinkClick r:id="" action="ppaction://media"/>
            <a:extLst>
              <a:ext uri="{FF2B5EF4-FFF2-40B4-BE49-F238E27FC236}">
                <a16:creationId xmlns:a16="http://schemas.microsoft.com/office/drawing/2014/main" id="{5B2C07F7-DE14-ED72-2BD7-7C2BEC1EDB0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794000" y="3946460"/>
            <a:ext cx="1350000" cy="1350000"/>
          </a:xfrm>
          <a:prstGeom prst="ellipse">
            <a:avLst/>
          </a:prstGeom>
        </p:spPr>
      </p:pic>
    </p:spTree>
    <p:extLst>
      <p:ext uri="{BB962C8B-B14F-4D97-AF65-F5344CB8AC3E}">
        <p14:creationId xmlns:p14="http://schemas.microsoft.com/office/powerpoint/2010/main" val="205919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9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black logo&#10;&#10;Description automatically generated">
            <a:extLst>
              <a:ext uri="{FF2B5EF4-FFF2-40B4-BE49-F238E27FC236}">
                <a16:creationId xmlns:a16="http://schemas.microsoft.com/office/drawing/2014/main" id="{F50203B4-D8DC-B8B3-9CA2-67A4D2B18E0D}"/>
              </a:ext>
            </a:extLst>
          </p:cNvPr>
          <p:cNvPicPr>
            <a:picLocks noChangeAspect="1"/>
          </p:cNvPicPr>
          <p:nvPr/>
        </p:nvPicPr>
        <p:blipFill>
          <a:blip r:embed="rId4"/>
          <a:stretch>
            <a:fillRect/>
          </a:stretch>
        </p:blipFill>
        <p:spPr>
          <a:xfrm rot="287656" flipH="1">
            <a:off x="-1646742" y="-1434062"/>
            <a:ext cx="5463881" cy="9162188"/>
          </a:xfrm>
          <a:prstGeom prst="rect">
            <a:avLst/>
          </a:prstGeom>
        </p:spPr>
      </p:pic>
      <p:sp>
        <p:nvSpPr>
          <p:cNvPr id="3" name="Title 2">
            <a:extLst>
              <a:ext uri="{FF2B5EF4-FFF2-40B4-BE49-F238E27FC236}">
                <a16:creationId xmlns:a16="http://schemas.microsoft.com/office/drawing/2014/main" id="{CAAE3963-CF5C-3F69-1AA0-2EFD92A87379}"/>
              </a:ext>
            </a:extLst>
          </p:cNvPr>
          <p:cNvSpPr>
            <a:spLocks noGrp="1"/>
          </p:cNvSpPr>
          <p:nvPr>
            <p:ph type="ctrTitle"/>
          </p:nvPr>
        </p:nvSpPr>
        <p:spPr>
          <a:xfrm>
            <a:off x="2749345" y="1142485"/>
            <a:ext cx="6831211" cy="533744"/>
          </a:xfrm>
          <a:prstGeom prst="rect">
            <a:avLst/>
          </a:prstGeom>
        </p:spPr>
        <p:txBody>
          <a:bodyPr>
            <a:noAutofit/>
          </a:bodyPr>
          <a:lstStyle/>
          <a:p>
            <a:r>
              <a:rPr lang="en-GB" sz="2400" b="1" dirty="0">
                <a:solidFill>
                  <a:schemeClr val="accent1"/>
                </a:solidFill>
              </a:rPr>
              <a:t>Supportive documents</a:t>
            </a:r>
          </a:p>
        </p:txBody>
      </p:sp>
      <p:sp>
        <p:nvSpPr>
          <p:cNvPr id="2" name="Content Placeholder 1">
            <a:extLst>
              <a:ext uri="{FF2B5EF4-FFF2-40B4-BE49-F238E27FC236}">
                <a16:creationId xmlns:a16="http://schemas.microsoft.com/office/drawing/2014/main" id="{19AF0378-1C80-3822-B8C7-1665EAD7C04A}"/>
              </a:ext>
            </a:extLst>
          </p:cNvPr>
          <p:cNvSpPr>
            <a:spLocks noGrp="1"/>
          </p:cNvSpPr>
          <p:nvPr>
            <p:ph idx="4294967295"/>
          </p:nvPr>
        </p:nvSpPr>
        <p:spPr>
          <a:xfrm>
            <a:off x="2749345" y="1954213"/>
            <a:ext cx="5413375" cy="1941512"/>
          </a:xfrm>
          <a:prstGeom prst="rect">
            <a:avLst/>
          </a:prstGeom>
        </p:spPr>
        <p:txBody>
          <a:bodyPr>
            <a:normAutofit lnSpcReduction="10000"/>
          </a:bodyPr>
          <a:lstStyle/>
          <a:p>
            <a:r>
              <a:rPr lang="en-GB" sz="1400" dirty="0"/>
              <a:t>Greater Manchester Medicines Management Group Guideline for the Medical Management of Tobacco Dependency</a:t>
            </a:r>
          </a:p>
          <a:p>
            <a:endParaRPr lang="en-GB" sz="1400" dirty="0"/>
          </a:p>
          <a:p>
            <a:r>
              <a:rPr lang="en-GB" sz="1400" dirty="0"/>
              <a:t>NICE Guideline NG209 </a:t>
            </a:r>
            <a:r>
              <a:rPr lang="en-US" sz="1400" dirty="0"/>
              <a:t>Tobacco: preventing uptake, promoting quitting and treating dependence</a:t>
            </a:r>
          </a:p>
          <a:p>
            <a:endParaRPr lang="en-US" sz="1400" dirty="0"/>
          </a:p>
          <a:p>
            <a:r>
              <a:rPr lang="en-US" sz="1400" dirty="0"/>
              <a:t>NCSCT Briefing and Practice Guidance: </a:t>
            </a:r>
            <a:r>
              <a:rPr lang="en-US" sz="1400" dirty="0">
                <a:hlinkClick r:id="rId5">
                  <a:extLst>
                    <a:ext uri="{A12FA001-AC4F-418D-AE19-62706E023703}">
                      <ahyp:hlinkClr xmlns:ahyp="http://schemas.microsoft.com/office/drawing/2018/hyperlinkcolor" val="tx"/>
                    </a:ext>
                  </a:extLst>
                </a:hlinkClick>
              </a:rPr>
              <a:t>Cytisine</a:t>
            </a:r>
            <a:endParaRPr lang="en-GB" sz="1400" dirty="0"/>
          </a:p>
          <a:p>
            <a:endParaRPr lang="en-GB" sz="1400" dirty="0"/>
          </a:p>
        </p:txBody>
      </p:sp>
      <p:pic>
        <p:nvPicPr>
          <p:cNvPr id="5" name="Audio 2">
            <a:hlinkClick r:id="" action="ppaction://media"/>
            <a:extLst>
              <a:ext uri="{FF2B5EF4-FFF2-40B4-BE49-F238E27FC236}">
                <a16:creationId xmlns:a16="http://schemas.microsoft.com/office/drawing/2014/main" id="{5B2C07F7-DE14-ED72-2BD7-7C2BEC1EDB0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794000" y="3917950"/>
            <a:ext cx="1350000" cy="1350000"/>
          </a:xfrm>
          <a:prstGeom prst="ellipse">
            <a:avLst/>
          </a:prstGeom>
        </p:spPr>
      </p:pic>
    </p:spTree>
    <p:extLst>
      <p:ext uri="{BB962C8B-B14F-4D97-AF65-F5344CB8AC3E}">
        <p14:creationId xmlns:p14="http://schemas.microsoft.com/office/powerpoint/2010/main" val="9618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9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11">
            <a:hlinkClick r:id="" action="ppaction://media"/>
            <a:extLst>
              <a:ext uri="{FF2B5EF4-FFF2-40B4-BE49-F238E27FC236}">
                <a16:creationId xmlns:a16="http://schemas.microsoft.com/office/drawing/2014/main" id="{6FB46FE6-D275-6FD2-983B-4FD6D7AEA1B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235948" y="3935108"/>
            <a:ext cx="1543050" cy="1543050"/>
          </a:xfrm>
          <a:prstGeom prst="ellipse">
            <a:avLst/>
          </a:prstGeom>
        </p:spPr>
      </p:pic>
      <p:pic>
        <p:nvPicPr>
          <p:cNvPr id="4" name="Picture 3" descr="A white circular object with black background&#10;&#10;Description automatically generated">
            <a:extLst>
              <a:ext uri="{FF2B5EF4-FFF2-40B4-BE49-F238E27FC236}">
                <a16:creationId xmlns:a16="http://schemas.microsoft.com/office/drawing/2014/main" id="{28817677-CA2C-4509-96DE-805F2C1E0952}"/>
              </a:ext>
            </a:extLst>
          </p:cNvPr>
          <p:cNvPicPr>
            <a:picLocks noChangeAspect="1"/>
          </p:cNvPicPr>
          <p:nvPr/>
        </p:nvPicPr>
        <p:blipFill>
          <a:blip r:embed="rId5"/>
          <a:stretch>
            <a:fillRect/>
          </a:stretch>
        </p:blipFill>
        <p:spPr>
          <a:xfrm>
            <a:off x="-1660760" y="792531"/>
            <a:ext cx="12465520" cy="12311814"/>
          </a:xfrm>
          <a:prstGeom prst="rect">
            <a:avLst/>
          </a:prstGeom>
        </p:spPr>
      </p:pic>
      <p:sp>
        <p:nvSpPr>
          <p:cNvPr id="5" name="Title 3">
            <a:extLst>
              <a:ext uri="{FF2B5EF4-FFF2-40B4-BE49-F238E27FC236}">
                <a16:creationId xmlns:a16="http://schemas.microsoft.com/office/drawing/2014/main" id="{BA98239E-D007-D44E-2586-D0DD7C3BB13C}"/>
              </a:ext>
            </a:extLst>
          </p:cNvPr>
          <p:cNvSpPr txBox="1">
            <a:spLocks/>
          </p:cNvSpPr>
          <p:nvPr/>
        </p:nvSpPr>
        <p:spPr>
          <a:xfrm>
            <a:off x="1032995" y="2072964"/>
            <a:ext cx="7564494" cy="687234"/>
          </a:xfrm>
          <a:prstGeom prst="rect">
            <a:avLst/>
          </a:prstGeom>
        </p:spPr>
        <p:txBody>
          <a:bodyPr vert="horz" lIns="68580" tIns="34290" rIns="68580" bIns="34290" rtlCol="0" anchor="b">
            <a:noAutofit/>
          </a:bodyPr>
          <a:lstStyle>
            <a:lvl1pPr algn="l" defTabSz="685800" rtl="0" eaLnBrk="1" latinLnBrk="0" hangingPunct="1">
              <a:lnSpc>
                <a:spcPct val="90000"/>
              </a:lnSpc>
              <a:spcBef>
                <a:spcPct val="0"/>
              </a:spcBef>
              <a:buNone/>
              <a:defRPr sz="3300" b="0" i="0" kern="1200">
                <a:solidFill>
                  <a:schemeClr val="tx1"/>
                </a:solidFill>
                <a:latin typeface="Arial" panose="020B0604020202020204" pitchFamily="34" charset="0"/>
                <a:ea typeface="+mj-ea"/>
                <a:cs typeface="+mj-cs"/>
              </a:defRPr>
            </a:lvl1pPr>
          </a:lstStyle>
          <a:p>
            <a:r>
              <a:rPr lang="en-US" sz="4800" b="1">
                <a:solidFill>
                  <a:schemeClr val="accent1"/>
                </a:solidFill>
              </a:rPr>
              <a:t>Thank you for listening </a:t>
            </a:r>
            <a:endParaRPr lang="en-US" sz="4800" b="1" dirty="0">
              <a:solidFill>
                <a:schemeClr val="accent1"/>
              </a:solidFill>
            </a:endParaRPr>
          </a:p>
        </p:txBody>
      </p:sp>
      <p:sp>
        <p:nvSpPr>
          <p:cNvPr id="7" name="TextBox 6">
            <a:extLst>
              <a:ext uri="{FF2B5EF4-FFF2-40B4-BE49-F238E27FC236}">
                <a16:creationId xmlns:a16="http://schemas.microsoft.com/office/drawing/2014/main" id="{75BC9BDA-3BA1-5F0B-D2E6-317CA1C42E26}"/>
              </a:ext>
            </a:extLst>
          </p:cNvPr>
          <p:cNvSpPr txBox="1"/>
          <p:nvPr/>
        </p:nvSpPr>
        <p:spPr>
          <a:xfrm>
            <a:off x="1456944" y="2919136"/>
            <a:ext cx="6230112" cy="523220"/>
          </a:xfrm>
          <a:prstGeom prst="rect">
            <a:avLst/>
          </a:prstGeom>
          <a:noFill/>
        </p:spPr>
        <p:txBody>
          <a:bodyPr wrap="square">
            <a:spAutoFit/>
          </a:bodyPr>
          <a:lstStyle/>
          <a:p>
            <a:pPr algn="ctr"/>
            <a:r>
              <a:rPr lang="en-GB" sz="1400" b="1" dirty="0"/>
              <a:t>Any questions please contact:</a:t>
            </a:r>
            <a:br>
              <a:rPr lang="en-GB" sz="1400" dirty="0"/>
            </a:br>
            <a:r>
              <a:rPr lang="en-US" sz="1400" dirty="0">
                <a:hlinkClick r:id="rId6">
                  <a:extLst>
                    <a:ext uri="{A12FA001-AC4F-418D-AE19-62706E023703}">
                      <ahyp:hlinkClr xmlns:ahyp="http://schemas.microsoft.com/office/drawing/2018/hyperlinkcolor" val="tx"/>
                    </a:ext>
                  </a:extLst>
                </a:hlinkClick>
              </a:rPr>
              <a:t>gmhscp.makingsmokinghistory@nhs.net</a:t>
            </a:r>
            <a:r>
              <a:rPr lang="en-US" sz="1400" dirty="0"/>
              <a:t> </a:t>
            </a:r>
            <a:endParaRPr lang="en-US" dirty="0"/>
          </a:p>
        </p:txBody>
      </p:sp>
      <p:pic>
        <p:nvPicPr>
          <p:cNvPr id="8" name="Picture 7" descr="A logo with black text&#10;&#10;Description automatically generated">
            <a:extLst>
              <a:ext uri="{FF2B5EF4-FFF2-40B4-BE49-F238E27FC236}">
                <a16:creationId xmlns:a16="http://schemas.microsoft.com/office/drawing/2014/main" id="{EF303109-0FCE-E7D9-EE35-888ECFB959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56453" y="178352"/>
            <a:ext cx="2711116" cy="1024834"/>
          </a:xfrm>
          <a:prstGeom prst="rect">
            <a:avLst/>
          </a:prstGeom>
        </p:spPr>
      </p:pic>
      <p:pic>
        <p:nvPicPr>
          <p:cNvPr id="2" name="Audio 11">
            <a:hlinkClick r:id="" action="ppaction://media"/>
            <a:extLst>
              <a:ext uri="{FF2B5EF4-FFF2-40B4-BE49-F238E27FC236}">
                <a16:creationId xmlns:a16="http://schemas.microsoft.com/office/drawing/2014/main" id="{A13F0EC5-DE08-2FFB-210B-E127BCC165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7411294" y="3790950"/>
            <a:ext cx="1732706" cy="1732706"/>
          </a:xfrm>
          <a:prstGeom prst="ellipse">
            <a:avLst/>
          </a:prstGeom>
        </p:spPr>
      </p:pic>
    </p:spTree>
    <p:extLst>
      <p:ext uri="{BB962C8B-B14F-4D97-AF65-F5344CB8AC3E}">
        <p14:creationId xmlns:p14="http://schemas.microsoft.com/office/powerpoint/2010/main" val="3969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38" fill="hold"/>
                                        <p:tgtEl>
                                          <p:spTgt spid="3"/>
                                        </p:tgtEl>
                                      </p:cBhvr>
                                    </p:cmd>
                                  </p:childTnLst>
                                </p:cTn>
                              </p:par>
                            </p:childTnLst>
                          </p:cTn>
                        </p:par>
                        <p:par>
                          <p:cTn id="7" fill="hold">
                            <p:stCondLst>
                              <p:cond delay="30938"/>
                            </p:stCondLst>
                            <p:childTnLst>
                              <p:par>
                                <p:cTn id="8" presetID="1" presetClass="mediacall" presetSubtype="0" fill="hold" nodeType="afterEffect">
                                  <p:stCondLst>
                                    <p:cond delay="0"/>
                                  </p:stCondLst>
                                  <p:childTnLst>
                                    <p:cmd type="call" cmd="playFrom(0.0)">
                                      <p:cBhvr>
                                        <p:cTn id="9" dur="308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audio>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259439FF-A3F0-1F42-D760-C4F9DC38ECDF}"/>
              </a:ext>
            </a:extLst>
          </p:cNvPr>
          <p:cNvSpPr/>
          <p:nvPr/>
        </p:nvSpPr>
        <p:spPr>
          <a:xfrm>
            <a:off x="398079" y="3010230"/>
            <a:ext cx="5374640" cy="1826680"/>
          </a:xfrm>
          <a:prstGeom prst="roundRect">
            <a:avLst/>
          </a:prstGeom>
          <a:solidFill>
            <a:srgbClr val="0069B3">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2" name="Content Placeholder 1">
            <a:extLst>
              <a:ext uri="{FF2B5EF4-FFF2-40B4-BE49-F238E27FC236}">
                <a16:creationId xmlns:a16="http://schemas.microsoft.com/office/drawing/2014/main" id="{9F02506E-98AB-594B-AC5F-8023F34BC8CD}"/>
              </a:ext>
            </a:extLst>
          </p:cNvPr>
          <p:cNvSpPr>
            <a:spLocks noGrp="1"/>
          </p:cNvSpPr>
          <p:nvPr>
            <p:ph idx="4294967295"/>
          </p:nvPr>
        </p:nvSpPr>
        <p:spPr>
          <a:xfrm>
            <a:off x="398079" y="1038998"/>
            <a:ext cx="5291520" cy="1826680"/>
          </a:xfrm>
          <a:prstGeom prst="rect">
            <a:avLst/>
          </a:prstGeom>
        </p:spPr>
        <p:txBody>
          <a:bodyPr>
            <a:noAutofit/>
          </a:bodyPr>
          <a:lstStyle/>
          <a:p>
            <a:pPr marL="171450" indent="-171450" rtl="0" fontAlgn="base">
              <a:lnSpc>
                <a:spcPct val="120000"/>
              </a:lnSpc>
              <a:spcBef>
                <a:spcPts val="0"/>
              </a:spcBef>
              <a:buFont typeface="Arial" panose="020B0604020202020204" pitchFamily="34" charset="0"/>
              <a:buChar char="•"/>
            </a:pPr>
            <a:r>
              <a:rPr lang="en-GB" sz="1200" dirty="0" err="1"/>
              <a:t>Cytisine</a:t>
            </a:r>
            <a:r>
              <a:rPr lang="en-GB" sz="1200" dirty="0"/>
              <a:t> is a </a:t>
            </a:r>
            <a:r>
              <a:rPr lang="en-GB" sz="1200" b="1" dirty="0"/>
              <a:t>plant-based, naturally occurring </a:t>
            </a:r>
            <a:r>
              <a:rPr lang="en-GB" sz="1200" dirty="0"/>
              <a:t>chemical found in plants like Laburnum</a:t>
            </a:r>
            <a:r>
              <a:rPr lang="en-US" sz="1200" dirty="0"/>
              <a:t>​</a:t>
            </a:r>
            <a:endParaRPr lang="en-US" sz="1200" b="0" i="0" dirty="0">
              <a:effectLst/>
            </a:endParaRPr>
          </a:p>
          <a:p>
            <a:pPr marL="171450" indent="-171450" rtl="0" fontAlgn="base">
              <a:lnSpc>
                <a:spcPct val="120000"/>
              </a:lnSpc>
              <a:spcBef>
                <a:spcPts val="0"/>
              </a:spcBef>
              <a:buFont typeface="Arial" panose="020B0604020202020204" pitchFamily="34" charset="0"/>
              <a:buChar char="•"/>
            </a:pPr>
            <a:r>
              <a:rPr lang="en-GB" sz="1200" dirty="0" err="1"/>
              <a:t>Cytisine</a:t>
            </a:r>
            <a:r>
              <a:rPr lang="en-GB" sz="1200" dirty="0"/>
              <a:t> is a </a:t>
            </a:r>
            <a:r>
              <a:rPr lang="en-GB" sz="1200" b="1" dirty="0"/>
              <a:t>nicotine analogue: </a:t>
            </a:r>
            <a:r>
              <a:rPr lang="en-GB" sz="1200" dirty="0"/>
              <a:t>it is a partial agonist at the nicotine receptor in the brain and can therefore alleviate withdrawal and cravings to smoke (like varenicline) </a:t>
            </a:r>
            <a:r>
              <a:rPr lang="en-GB" sz="1200" b="1" dirty="0"/>
              <a:t> </a:t>
            </a:r>
            <a:r>
              <a:rPr lang="en-US" sz="1200" dirty="0"/>
              <a:t>​</a:t>
            </a:r>
            <a:endParaRPr lang="en-US" sz="1200" b="0" i="0" dirty="0">
              <a:effectLst/>
            </a:endParaRPr>
          </a:p>
          <a:p>
            <a:pPr marL="171450" indent="-171450" rtl="0" fontAlgn="base">
              <a:lnSpc>
                <a:spcPct val="120000"/>
              </a:lnSpc>
              <a:spcBef>
                <a:spcPts val="0"/>
              </a:spcBef>
              <a:buFont typeface="Arial" panose="020B0604020202020204" pitchFamily="34" charset="0"/>
              <a:buChar char="•"/>
            </a:pPr>
            <a:r>
              <a:rPr lang="en-GB" sz="1200" dirty="0"/>
              <a:t>Strong evidence base across multiple RCTs, meta-analyses and Cochrane database review</a:t>
            </a:r>
            <a:r>
              <a:rPr lang="en-US" sz="1200" dirty="0"/>
              <a:t>​</a:t>
            </a:r>
            <a:endParaRPr lang="en-US" sz="1200" b="0" i="0" dirty="0">
              <a:effectLst/>
            </a:endParaRPr>
          </a:p>
          <a:p>
            <a:pPr marL="171450" indent="-171450" rtl="0" fontAlgn="base">
              <a:lnSpc>
                <a:spcPct val="120000"/>
              </a:lnSpc>
              <a:spcBef>
                <a:spcPts val="0"/>
              </a:spcBef>
              <a:buFont typeface="Arial" panose="020B0604020202020204" pitchFamily="34" charset="0"/>
              <a:buChar char="•"/>
            </a:pPr>
            <a:r>
              <a:rPr lang="en-GB" sz="1200" dirty="0"/>
              <a:t>Established in routine clinical care in mainland Europe for many decades </a:t>
            </a:r>
            <a:r>
              <a:rPr lang="en-US" sz="1200" dirty="0"/>
              <a:t>​</a:t>
            </a:r>
            <a:endParaRPr lang="en-US" sz="1200" b="0" i="0" dirty="0">
              <a:effectLst/>
            </a:endParaRPr>
          </a:p>
        </p:txBody>
      </p:sp>
      <p:sp>
        <p:nvSpPr>
          <p:cNvPr id="8" name="Oval 7">
            <a:extLst>
              <a:ext uri="{FF2B5EF4-FFF2-40B4-BE49-F238E27FC236}">
                <a16:creationId xmlns:a16="http://schemas.microsoft.com/office/drawing/2014/main" id="{8D6D41CB-83B2-8167-A188-735384474670}"/>
              </a:ext>
            </a:extLst>
          </p:cNvPr>
          <p:cNvSpPr/>
          <p:nvPr/>
        </p:nvSpPr>
        <p:spPr>
          <a:xfrm>
            <a:off x="7920360" y="4046220"/>
            <a:ext cx="1097280" cy="1097280"/>
          </a:xfrm>
          <a:prstGeom prst="ellipse">
            <a:avLst/>
          </a:prstGeom>
          <a:gradFill flip="none" rotWithShape="1">
            <a:gsLst>
              <a:gs pos="100000">
                <a:schemeClr val="bg1">
                  <a:shade val="30000"/>
                  <a:satMod val="115000"/>
                  <a:alpha val="0"/>
                </a:schemeClr>
              </a:gs>
              <a:gs pos="0">
                <a:schemeClr val="bg1">
                  <a:shade val="100000"/>
                  <a:satMod val="115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10" name="Title 1">
            <a:extLst>
              <a:ext uri="{FF2B5EF4-FFF2-40B4-BE49-F238E27FC236}">
                <a16:creationId xmlns:a16="http://schemas.microsoft.com/office/drawing/2014/main" id="{C787E2CF-FD89-1A34-4858-969FC1F3D785}"/>
              </a:ext>
            </a:extLst>
          </p:cNvPr>
          <p:cNvSpPr txBox="1">
            <a:spLocks/>
          </p:cNvSpPr>
          <p:nvPr/>
        </p:nvSpPr>
        <p:spPr>
          <a:xfrm>
            <a:off x="398080" y="420665"/>
            <a:ext cx="7886700" cy="520681"/>
          </a:xfrm>
          <a:prstGeom prst="rect">
            <a:avLst/>
          </a:prstGeom>
        </p:spPr>
        <p:txBody>
          <a:bodyPr>
            <a:normAutofit/>
          </a:bodyPr>
          <a:lstStyle>
            <a:lvl1pPr algn="l" defTabSz="685800" rtl="0" eaLnBrk="1" latinLnBrk="0" hangingPunct="1">
              <a:lnSpc>
                <a:spcPct val="90000"/>
              </a:lnSpc>
              <a:spcBef>
                <a:spcPct val="0"/>
              </a:spcBef>
              <a:buNone/>
              <a:defRPr sz="3300" b="0" i="0" kern="1200">
                <a:solidFill>
                  <a:schemeClr val="tx1"/>
                </a:solidFill>
                <a:latin typeface="Arial" panose="020B0604020202020204" pitchFamily="34" charset="0"/>
                <a:ea typeface="+mj-ea"/>
                <a:cs typeface="+mj-cs"/>
              </a:defRPr>
            </a:lvl1pPr>
          </a:lstStyle>
          <a:p>
            <a:r>
              <a:rPr lang="en-GB" sz="2400" b="1" dirty="0">
                <a:solidFill>
                  <a:schemeClr val="accent1"/>
                </a:solidFill>
                <a:cs typeface="Arial" panose="020B0604020202020204" pitchFamily="34" charset="0"/>
              </a:rPr>
              <a:t>Introduction</a:t>
            </a:r>
          </a:p>
        </p:txBody>
      </p:sp>
      <p:pic>
        <p:nvPicPr>
          <p:cNvPr id="13" name="Picture 12" descr="A close-up of yellow flowers">
            <a:extLst>
              <a:ext uri="{FF2B5EF4-FFF2-40B4-BE49-F238E27FC236}">
                <a16:creationId xmlns:a16="http://schemas.microsoft.com/office/drawing/2014/main" id="{D1627E73-27B5-2F01-1E58-F454469F60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97" t="2274" r="18191" b="13587"/>
          <a:stretch/>
        </p:blipFill>
        <p:spPr bwMode="auto">
          <a:xfrm>
            <a:off x="6160957" y="1210300"/>
            <a:ext cx="2983044" cy="4063270"/>
          </a:xfrm>
          <a:custGeom>
            <a:avLst/>
            <a:gdLst>
              <a:gd name="connsiteX0" fmla="*/ 1810754 w 2884715"/>
              <a:gd name="connsiteY0" fmla="*/ 13 h 3929334"/>
              <a:gd name="connsiteX1" fmla="*/ 2166349 w 2884715"/>
              <a:gd name="connsiteY1" fmla="*/ 239830 h 3929334"/>
              <a:gd name="connsiteX2" fmla="*/ 2884715 w 2884715"/>
              <a:gd name="connsiteY2" fmla="*/ 1977061 h 3929334"/>
              <a:gd name="connsiteX3" fmla="*/ 2884715 w 2884715"/>
              <a:gd name="connsiteY3" fmla="*/ 3929334 h 3929334"/>
              <a:gd name="connsiteX4" fmla="*/ 1172927 w 2884715"/>
              <a:gd name="connsiteY4" fmla="*/ 3929334 h 3929334"/>
              <a:gd name="connsiteX5" fmla="*/ 15116 w 2884715"/>
              <a:gd name="connsiteY5" fmla="*/ 1129391 h 3929334"/>
              <a:gd name="connsiteX6" fmla="*/ 0 w 2884715"/>
              <a:gd name="connsiteY6" fmla="*/ 1079038 h 3929334"/>
              <a:gd name="connsiteX7" fmla="*/ 0 w 2884715"/>
              <a:gd name="connsiteY7" fmla="*/ 882273 h 3929334"/>
              <a:gd name="connsiteX8" fmla="*/ 15293 w 2884715"/>
              <a:gd name="connsiteY8" fmla="*/ 832436 h 3929334"/>
              <a:gd name="connsiteX9" fmla="*/ 225398 w 2884715"/>
              <a:gd name="connsiteY9" fmla="*/ 622583 h 3929334"/>
              <a:gd name="connsiteX10" fmla="*/ 1659540 w 2884715"/>
              <a:gd name="connsiteY10" fmla="*/ 29547 h 3929334"/>
              <a:gd name="connsiteX11" fmla="*/ 1810754 w 2884715"/>
              <a:gd name="connsiteY11" fmla="*/ 13 h 392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84715" h="3929334">
                <a:moveTo>
                  <a:pt x="1810754" y="13"/>
                </a:moveTo>
                <a:cubicBezTo>
                  <a:pt x="1961948" y="1229"/>
                  <a:pt x="2104936" y="91315"/>
                  <a:pt x="2166349" y="239830"/>
                </a:cubicBezTo>
                <a:lnTo>
                  <a:pt x="2884715" y="1977061"/>
                </a:lnTo>
                <a:lnTo>
                  <a:pt x="2884715" y="3929334"/>
                </a:lnTo>
                <a:lnTo>
                  <a:pt x="1172927" y="3929334"/>
                </a:lnTo>
                <a:lnTo>
                  <a:pt x="15116" y="1129391"/>
                </a:lnTo>
                <a:lnTo>
                  <a:pt x="0" y="1079038"/>
                </a:lnTo>
                <a:lnTo>
                  <a:pt x="0" y="882273"/>
                </a:lnTo>
                <a:lnTo>
                  <a:pt x="15293" y="832436"/>
                </a:lnTo>
                <a:cubicBezTo>
                  <a:pt x="53347" y="740722"/>
                  <a:pt x="126389" y="663524"/>
                  <a:pt x="225398" y="622583"/>
                </a:cubicBezTo>
                <a:lnTo>
                  <a:pt x="1659540" y="29547"/>
                </a:lnTo>
                <a:cubicBezTo>
                  <a:pt x="1709045" y="9076"/>
                  <a:pt x="1760355" y="-393"/>
                  <a:pt x="1810754" y="13"/>
                </a:cubicBezTo>
                <a:close/>
              </a:path>
            </a:pathLst>
          </a:cu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55FAE311-E296-4C1C-5FDC-E00D110535E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794000" y="3923570"/>
            <a:ext cx="1350000" cy="1350000"/>
          </a:xfrm>
          <a:prstGeom prst="ellipse">
            <a:avLst/>
          </a:prstGeom>
        </p:spPr>
      </p:pic>
      <p:sp>
        <p:nvSpPr>
          <p:cNvPr id="6" name="TextBox 5">
            <a:extLst>
              <a:ext uri="{FF2B5EF4-FFF2-40B4-BE49-F238E27FC236}">
                <a16:creationId xmlns:a16="http://schemas.microsoft.com/office/drawing/2014/main" id="{1BE0C221-0F90-42DA-01A8-EB08A29F5ABA}"/>
              </a:ext>
            </a:extLst>
          </p:cNvPr>
          <p:cNvSpPr txBox="1"/>
          <p:nvPr/>
        </p:nvSpPr>
        <p:spPr>
          <a:xfrm>
            <a:off x="621598" y="3222801"/>
            <a:ext cx="4927602" cy="1401538"/>
          </a:xfrm>
          <a:prstGeom prst="rect">
            <a:avLst/>
          </a:prstGeom>
          <a:noFill/>
        </p:spPr>
        <p:txBody>
          <a:bodyPr wrap="square">
            <a:spAutoFit/>
          </a:bodyPr>
          <a:lstStyle/>
          <a:p>
            <a:pPr marL="0" indent="0" fontAlgn="base">
              <a:lnSpc>
                <a:spcPct val="120000"/>
              </a:lnSpc>
              <a:spcBef>
                <a:spcPts val="0"/>
              </a:spcBef>
              <a:buNone/>
            </a:pPr>
            <a:r>
              <a:rPr lang="en-GB" sz="1200" b="1" dirty="0"/>
              <a:t>Key advantages of </a:t>
            </a:r>
            <a:r>
              <a:rPr lang="en-GB" sz="1200" b="1" dirty="0" err="1"/>
              <a:t>Cytisine</a:t>
            </a:r>
            <a:r>
              <a:rPr lang="en-GB" sz="1200" b="1" dirty="0"/>
              <a:t>:</a:t>
            </a:r>
            <a:r>
              <a:rPr lang="en-US" sz="1200" b="1" dirty="0"/>
              <a:t>​</a:t>
            </a:r>
            <a:endParaRPr lang="en-US" sz="1200" b="1" i="0" dirty="0">
              <a:effectLst/>
            </a:endParaRPr>
          </a:p>
          <a:p>
            <a:pPr marL="171450" indent="-171450" rtl="0" fontAlgn="base">
              <a:lnSpc>
                <a:spcPct val="120000"/>
              </a:lnSpc>
              <a:spcBef>
                <a:spcPts val="0"/>
              </a:spcBef>
              <a:buFont typeface="Arial" panose="020B0604020202020204" pitchFamily="34" charset="0"/>
              <a:buChar char="•"/>
            </a:pPr>
            <a:r>
              <a:rPr lang="en-GB" sz="1200" dirty="0"/>
              <a:t>Plant based, naturally occurring chemical </a:t>
            </a:r>
            <a:r>
              <a:rPr lang="en-US" sz="1200" dirty="0"/>
              <a:t>​</a:t>
            </a:r>
            <a:endParaRPr lang="en-US" sz="1200" i="0" dirty="0">
              <a:effectLst/>
            </a:endParaRPr>
          </a:p>
          <a:p>
            <a:pPr marL="171450" indent="-171450" rtl="0" fontAlgn="base">
              <a:lnSpc>
                <a:spcPct val="120000"/>
              </a:lnSpc>
              <a:spcBef>
                <a:spcPts val="0"/>
              </a:spcBef>
              <a:buFont typeface="Arial" panose="020B0604020202020204" pitchFamily="34" charset="0"/>
              <a:buChar char="•"/>
            </a:pPr>
            <a:r>
              <a:rPr lang="en-GB" sz="1200" dirty="0"/>
              <a:t>Robust evidence of </a:t>
            </a:r>
            <a:r>
              <a:rPr lang="en-GB" sz="1200" dirty="0" err="1"/>
              <a:t>effectivenaess</a:t>
            </a:r>
            <a:r>
              <a:rPr lang="en-GB" sz="1200" dirty="0"/>
              <a:t> </a:t>
            </a:r>
            <a:r>
              <a:rPr lang="en-US" sz="1200" dirty="0"/>
              <a:t>​</a:t>
            </a:r>
            <a:endParaRPr lang="en-US" sz="1200" i="0" dirty="0">
              <a:effectLst/>
            </a:endParaRPr>
          </a:p>
          <a:p>
            <a:pPr marL="171450" indent="-171450" rtl="0" fontAlgn="base">
              <a:lnSpc>
                <a:spcPct val="120000"/>
              </a:lnSpc>
              <a:spcBef>
                <a:spcPts val="0"/>
              </a:spcBef>
              <a:buFont typeface="Arial" panose="020B0604020202020204" pitchFamily="34" charset="0"/>
              <a:buChar char="•"/>
            </a:pPr>
            <a:r>
              <a:rPr lang="en-GB" sz="1200" dirty="0"/>
              <a:t>25-day course can be provided in a single prescription / supply</a:t>
            </a:r>
            <a:r>
              <a:rPr lang="en-US" sz="1200" dirty="0"/>
              <a:t>​</a:t>
            </a:r>
            <a:endParaRPr lang="en-US" sz="1200" i="0" dirty="0">
              <a:effectLst/>
            </a:endParaRPr>
          </a:p>
          <a:p>
            <a:pPr marL="171450" indent="-171450" rtl="0" fontAlgn="base">
              <a:lnSpc>
                <a:spcPct val="120000"/>
              </a:lnSpc>
              <a:spcBef>
                <a:spcPts val="0"/>
              </a:spcBef>
              <a:buFont typeface="Arial" panose="020B0604020202020204" pitchFamily="34" charset="0"/>
              <a:buChar char="•"/>
            </a:pPr>
            <a:r>
              <a:rPr lang="en-GB" sz="1200" dirty="0"/>
              <a:t>Cost saving versus other treatment courses </a:t>
            </a:r>
            <a:r>
              <a:rPr lang="en-US" sz="1200" dirty="0"/>
              <a:t>​</a:t>
            </a:r>
            <a:endParaRPr lang="en-US" sz="1200" i="0" dirty="0">
              <a:effectLst/>
            </a:endParaRPr>
          </a:p>
          <a:p>
            <a:pPr marL="171450" indent="-171450" rtl="0" fontAlgn="base">
              <a:lnSpc>
                <a:spcPct val="120000"/>
              </a:lnSpc>
              <a:spcBef>
                <a:spcPts val="0"/>
              </a:spcBef>
              <a:buFont typeface="Arial" panose="020B0604020202020204" pitchFamily="34" charset="0"/>
              <a:buChar char="•"/>
            </a:pPr>
            <a:r>
              <a:rPr lang="en-GB" sz="1200" dirty="0"/>
              <a:t>Less side effects compared to other nicotine analogues</a:t>
            </a:r>
            <a:r>
              <a:rPr lang="en-US" sz="1200" dirty="0"/>
              <a:t>​</a:t>
            </a:r>
            <a:endParaRPr lang="en-US" sz="1200" i="0" dirty="0">
              <a:effectLst/>
            </a:endParaRPr>
          </a:p>
        </p:txBody>
      </p:sp>
    </p:spTree>
    <p:extLst>
      <p:ext uri="{BB962C8B-B14F-4D97-AF65-F5344CB8AC3E}">
        <p14:creationId xmlns:p14="http://schemas.microsoft.com/office/powerpoint/2010/main" val="54515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1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box of cystine tablets">
            <a:extLst>
              <a:ext uri="{FF2B5EF4-FFF2-40B4-BE49-F238E27FC236}">
                <a16:creationId xmlns:a16="http://schemas.microsoft.com/office/drawing/2014/main" id="{F5E3799F-E1E3-8954-10E8-399E356497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7143" y="2500630"/>
            <a:ext cx="2149924" cy="195643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 logo with a red circle and black text saying 'The New England Journal of Medicine'">
            <a:extLst>
              <a:ext uri="{FF2B5EF4-FFF2-40B4-BE49-F238E27FC236}">
                <a16:creationId xmlns:a16="http://schemas.microsoft.com/office/drawing/2014/main" id="{BB216EA5-F4A8-1BFF-FF2D-0D72A3A4C7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358" y="924537"/>
            <a:ext cx="3311801" cy="12716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logo with black text saying 'The Journal of the American Medical Association'">
            <a:extLst>
              <a:ext uri="{FF2B5EF4-FFF2-40B4-BE49-F238E27FC236}">
                <a16:creationId xmlns:a16="http://schemas.microsoft.com/office/drawing/2014/main" id="{351CF366-9AAC-D30C-BC39-E047D32E74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394" y="3167369"/>
            <a:ext cx="2552465" cy="165590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 logo with text saying 'Cochrane Library'">
            <a:extLst>
              <a:ext uri="{FF2B5EF4-FFF2-40B4-BE49-F238E27FC236}">
                <a16:creationId xmlns:a16="http://schemas.microsoft.com/office/drawing/2014/main" id="{EEEBD15D-C8B3-1A1D-B2C9-F7DC725D39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4395" y="2380587"/>
            <a:ext cx="2149925" cy="7867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 Thorax">
            <a:extLst>
              <a:ext uri="{FF2B5EF4-FFF2-40B4-BE49-F238E27FC236}">
                <a16:creationId xmlns:a16="http://schemas.microsoft.com/office/drawing/2014/main" id="{FED39235-94D3-EF57-7026-2D214874E3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04150" y="3167369"/>
            <a:ext cx="1218479" cy="121847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A blue cover with white text">
            <a:extLst>
              <a:ext uri="{FF2B5EF4-FFF2-40B4-BE49-F238E27FC236}">
                <a16:creationId xmlns:a16="http://schemas.microsoft.com/office/drawing/2014/main" id="{854ED6C1-2688-28BB-2641-F593C68C66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99592" y="998567"/>
            <a:ext cx="1350000" cy="1777041"/>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2">
            <a:hlinkClick r:id="" action="ppaction://media"/>
            <a:extLst>
              <a:ext uri="{FF2B5EF4-FFF2-40B4-BE49-F238E27FC236}">
                <a16:creationId xmlns:a16="http://schemas.microsoft.com/office/drawing/2014/main" id="{3DADE36F-952B-560D-90E4-5FCB344397D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7794000" y="3995319"/>
            <a:ext cx="1350000" cy="1350000"/>
          </a:xfrm>
          <a:prstGeom prst="ellipse">
            <a:avLst/>
          </a:prstGeom>
        </p:spPr>
      </p:pic>
      <p:sp>
        <p:nvSpPr>
          <p:cNvPr id="6" name="Title 5">
            <a:extLst>
              <a:ext uri="{FF2B5EF4-FFF2-40B4-BE49-F238E27FC236}">
                <a16:creationId xmlns:a16="http://schemas.microsoft.com/office/drawing/2014/main" id="{DE27EA47-7764-AE85-C6EB-25A2BE438CC5}"/>
              </a:ext>
            </a:extLst>
          </p:cNvPr>
          <p:cNvSpPr>
            <a:spLocks noGrp="1"/>
          </p:cNvSpPr>
          <p:nvPr>
            <p:ph type="ctrTitle"/>
          </p:nvPr>
        </p:nvSpPr>
        <p:spPr/>
        <p:txBody>
          <a:bodyPr/>
          <a:lstStyle/>
          <a:p>
            <a:r>
              <a:rPr lang="en-GB" sz="2400" b="1" dirty="0">
                <a:solidFill>
                  <a:schemeClr val="accent1"/>
                </a:solidFill>
                <a:cs typeface="Arial" panose="020B0604020202020204" pitchFamily="34" charset="0"/>
              </a:rPr>
              <a:t>Evidence base</a:t>
            </a:r>
            <a:br>
              <a:rPr lang="en-GB" sz="2400" b="1" dirty="0">
                <a:solidFill>
                  <a:schemeClr val="accent1"/>
                </a:solidFill>
                <a:cs typeface="Arial" panose="020B0604020202020204" pitchFamily="34" charset="0"/>
              </a:rPr>
            </a:br>
            <a:endParaRPr lang="en-US" dirty="0"/>
          </a:p>
        </p:txBody>
      </p:sp>
    </p:spTree>
    <p:extLst>
      <p:ext uri="{BB962C8B-B14F-4D97-AF65-F5344CB8AC3E}">
        <p14:creationId xmlns:p14="http://schemas.microsoft.com/office/powerpoint/2010/main" val="88469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6E770D-A77A-0A35-56DD-0492DBDBE242}"/>
              </a:ext>
            </a:extLst>
          </p:cNvPr>
          <p:cNvSpPr>
            <a:spLocks noGrp="1"/>
          </p:cNvSpPr>
          <p:nvPr>
            <p:ph type="ctrTitle"/>
          </p:nvPr>
        </p:nvSpPr>
        <p:spPr>
          <a:xfrm>
            <a:off x="496375" y="414134"/>
            <a:ext cx="5274505" cy="533744"/>
          </a:xfrm>
        </p:spPr>
        <p:txBody>
          <a:bodyPr/>
          <a:lstStyle/>
          <a:p>
            <a:r>
              <a:rPr lang="en-GB" sz="2400" b="1" dirty="0">
                <a:solidFill>
                  <a:schemeClr val="accent1"/>
                </a:solidFill>
              </a:rPr>
              <a:t>Placebo-controlled trial of </a:t>
            </a:r>
            <a:r>
              <a:rPr lang="en-GB" sz="2400" b="1" dirty="0" err="1">
                <a:solidFill>
                  <a:schemeClr val="accent1"/>
                </a:solidFill>
              </a:rPr>
              <a:t>cytisine</a:t>
            </a:r>
            <a:r>
              <a:rPr lang="en-GB" sz="2400" b="1" dirty="0">
                <a:solidFill>
                  <a:schemeClr val="accent1"/>
                </a:solidFill>
              </a:rPr>
              <a:t> for smoking cessation</a:t>
            </a:r>
            <a:endParaRPr lang="en-US" dirty="0"/>
          </a:p>
        </p:txBody>
      </p:sp>
      <p:sp>
        <p:nvSpPr>
          <p:cNvPr id="2" name="Content Placeholder 1">
            <a:extLst>
              <a:ext uri="{FF2B5EF4-FFF2-40B4-BE49-F238E27FC236}">
                <a16:creationId xmlns:a16="http://schemas.microsoft.com/office/drawing/2014/main" id="{19AF0378-1C80-3822-B8C7-1665EAD7C04A}"/>
              </a:ext>
            </a:extLst>
          </p:cNvPr>
          <p:cNvSpPr>
            <a:spLocks noGrp="1"/>
          </p:cNvSpPr>
          <p:nvPr>
            <p:ph idx="4294967295"/>
          </p:nvPr>
        </p:nvSpPr>
        <p:spPr>
          <a:xfrm>
            <a:off x="496375" y="1306513"/>
            <a:ext cx="8410575" cy="1425575"/>
          </a:xfrm>
          <a:prstGeom prst="rect">
            <a:avLst/>
          </a:prstGeom>
        </p:spPr>
        <p:txBody>
          <a:bodyPr/>
          <a:lstStyle/>
          <a:p>
            <a:pPr marL="0" indent="0">
              <a:buNone/>
            </a:pPr>
            <a:r>
              <a:rPr lang="en-GB" sz="1200" dirty="0"/>
              <a:t>Single-centre, placebo controlled RCT (UK)</a:t>
            </a:r>
          </a:p>
          <a:p>
            <a:pPr marL="0" indent="0">
              <a:buNone/>
            </a:pPr>
            <a:r>
              <a:rPr lang="en-GB" sz="1200" dirty="0"/>
              <a:t>Primary outcome: 12 month sustained abstinence </a:t>
            </a:r>
          </a:p>
          <a:p>
            <a:pPr marL="0" indent="0">
              <a:buNone/>
            </a:pPr>
            <a:r>
              <a:rPr lang="en-GB" sz="1200" dirty="0"/>
              <a:t>740 participants</a:t>
            </a:r>
          </a:p>
          <a:p>
            <a:pPr marL="0" indent="0">
              <a:buNone/>
            </a:pPr>
            <a:r>
              <a:rPr lang="en-GB" sz="1200" b="1" dirty="0" err="1"/>
              <a:t>Cytisine</a:t>
            </a:r>
            <a:r>
              <a:rPr lang="en-GB" sz="1200" b="1" dirty="0"/>
              <a:t> more effective than placebo p=&lt;0.001</a:t>
            </a:r>
          </a:p>
          <a:p>
            <a:pPr marL="0" indent="0">
              <a:buNone/>
            </a:pPr>
            <a:r>
              <a:rPr lang="en-GB" sz="1200" b="1" dirty="0"/>
              <a:t>Increased GI adverse events with </a:t>
            </a:r>
            <a:r>
              <a:rPr lang="en-GB" sz="1200" b="1" dirty="0" err="1"/>
              <a:t>Cytisine</a:t>
            </a:r>
            <a:r>
              <a:rPr lang="en-GB" sz="1200" b="1" dirty="0"/>
              <a:t> than placebo (5.7% higher rate)</a:t>
            </a:r>
            <a:endParaRPr lang="en-GB" sz="1200" dirty="0"/>
          </a:p>
          <a:p>
            <a:pPr marL="0" indent="0">
              <a:buNone/>
            </a:pPr>
            <a:endParaRPr lang="en-GB" sz="1200" dirty="0"/>
          </a:p>
        </p:txBody>
      </p:sp>
      <p:pic>
        <p:nvPicPr>
          <p:cNvPr id="4" name="Audio 3">
            <a:hlinkClick r:id="" action="ppaction://media"/>
            <a:extLst>
              <a:ext uri="{FF2B5EF4-FFF2-40B4-BE49-F238E27FC236}">
                <a16:creationId xmlns:a16="http://schemas.microsoft.com/office/drawing/2014/main" id="{AB5B8A92-EC90-713F-F6D8-679C8AA66F6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7794000" y="4030618"/>
            <a:ext cx="1350000" cy="1350000"/>
          </a:xfrm>
          <a:prstGeom prst="ellipse">
            <a:avLst/>
          </a:prstGeom>
        </p:spPr>
      </p:pic>
      <p:pic>
        <p:nvPicPr>
          <p:cNvPr id="6" name="Picture 5">
            <a:extLst>
              <a:ext uri="{FF2B5EF4-FFF2-40B4-BE49-F238E27FC236}">
                <a16:creationId xmlns:a16="http://schemas.microsoft.com/office/drawing/2014/main" id="{69595EEA-F741-C8B4-7CB7-2FB72B96DDE2}"/>
              </a:ext>
            </a:extLst>
          </p:cNvPr>
          <p:cNvPicPr>
            <a:picLocks noChangeAspect="1"/>
          </p:cNvPicPr>
          <p:nvPr/>
        </p:nvPicPr>
        <p:blipFill rotWithShape="1">
          <a:blip r:embed="rId5"/>
          <a:srcRect l="15612" t="30900" r="16113" b="39417"/>
          <a:stretch/>
        </p:blipFill>
        <p:spPr>
          <a:xfrm>
            <a:off x="547107" y="2864219"/>
            <a:ext cx="6676653" cy="1481702"/>
          </a:xfrm>
          <a:prstGeom prst="rect">
            <a:avLst/>
          </a:prstGeom>
        </p:spPr>
      </p:pic>
      <p:sp>
        <p:nvSpPr>
          <p:cNvPr id="7" name="TextBox 6">
            <a:extLst>
              <a:ext uri="{FF2B5EF4-FFF2-40B4-BE49-F238E27FC236}">
                <a16:creationId xmlns:a16="http://schemas.microsoft.com/office/drawing/2014/main" id="{A19708FD-4940-E700-0864-0FC38E02DEAD}"/>
              </a:ext>
            </a:extLst>
          </p:cNvPr>
          <p:cNvSpPr txBox="1"/>
          <p:nvPr/>
        </p:nvSpPr>
        <p:spPr>
          <a:xfrm>
            <a:off x="496375" y="4404109"/>
            <a:ext cx="6547155" cy="323165"/>
          </a:xfrm>
          <a:prstGeom prst="rect">
            <a:avLst/>
          </a:prstGeom>
          <a:noFill/>
        </p:spPr>
        <p:txBody>
          <a:bodyPr wrap="square" rtlCol="0">
            <a:spAutoFit/>
          </a:bodyPr>
          <a:lstStyle/>
          <a:p>
            <a:r>
              <a:rPr lang="pl-PL" sz="750" dirty="0">
                <a:solidFill>
                  <a:srgbClr val="425563"/>
                </a:solidFill>
              </a:rPr>
              <a:t>Robert West, Witold </a:t>
            </a:r>
            <a:r>
              <a:rPr lang="pl-PL" sz="750" dirty="0" err="1">
                <a:solidFill>
                  <a:srgbClr val="425563"/>
                </a:solidFill>
              </a:rPr>
              <a:t>Zatonski</a:t>
            </a:r>
            <a:r>
              <a:rPr lang="pl-PL" sz="750" dirty="0">
                <a:solidFill>
                  <a:srgbClr val="425563"/>
                </a:solidFill>
              </a:rPr>
              <a:t>, Magdalena </a:t>
            </a:r>
            <a:r>
              <a:rPr lang="pl-PL" sz="750" dirty="0" err="1">
                <a:solidFill>
                  <a:srgbClr val="425563"/>
                </a:solidFill>
              </a:rPr>
              <a:t>Cedzynska</a:t>
            </a:r>
            <a:r>
              <a:rPr lang="pl-PL" sz="750" dirty="0">
                <a:solidFill>
                  <a:srgbClr val="425563"/>
                </a:solidFill>
              </a:rPr>
              <a:t>, et al</a:t>
            </a:r>
            <a:r>
              <a:rPr lang="en-GB" sz="750" dirty="0">
                <a:solidFill>
                  <a:srgbClr val="425563"/>
                </a:solidFill>
              </a:rPr>
              <a:t>. The New England Journal of Medicine. </a:t>
            </a:r>
            <a:r>
              <a:rPr lang="en-GB" sz="750" dirty="0">
                <a:solidFill>
                  <a:srgbClr val="425563"/>
                </a:solidFill>
                <a:hlinkClick r:id="rId6">
                  <a:extLst>
                    <a:ext uri="{A12FA001-AC4F-418D-AE19-62706E023703}">
                      <ahyp:hlinkClr xmlns:ahyp="http://schemas.microsoft.com/office/drawing/2018/hyperlinkcolor" val="tx"/>
                    </a:ext>
                  </a:extLst>
                </a:hlinkClick>
              </a:rPr>
              <a:t>https://www.nejm.org/doi/full/10.1056/NEJMoa1102035</a:t>
            </a:r>
            <a:r>
              <a:rPr lang="en-GB" sz="750" dirty="0">
                <a:solidFill>
                  <a:srgbClr val="425563"/>
                </a:solidFill>
              </a:rPr>
              <a:t> September 2011</a:t>
            </a:r>
          </a:p>
        </p:txBody>
      </p:sp>
      <p:pic>
        <p:nvPicPr>
          <p:cNvPr id="8" name="Picture 3" descr="A logo with a red circle and black text saying 'The New England Journal of Medicine'">
            <a:extLst>
              <a:ext uri="{FF2B5EF4-FFF2-40B4-BE49-F238E27FC236}">
                <a16:creationId xmlns:a16="http://schemas.microsoft.com/office/drawing/2014/main" id="{36B5ECC3-1E84-7712-BC4B-5D88773C2E1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173" r="15452"/>
          <a:stretch/>
        </p:blipFill>
        <p:spPr bwMode="auto">
          <a:xfrm>
            <a:off x="5454387" y="1048893"/>
            <a:ext cx="1769373" cy="979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57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1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of a company&#10;&#10;Description automatically generated with medium confidence">
            <a:extLst>
              <a:ext uri="{FF2B5EF4-FFF2-40B4-BE49-F238E27FC236}">
                <a16:creationId xmlns:a16="http://schemas.microsoft.com/office/drawing/2014/main" id="{A04DDC52-2DC7-3635-3A77-6919AC145665}"/>
              </a:ext>
            </a:extLst>
          </p:cNvPr>
          <p:cNvPicPr>
            <a:picLocks noChangeAspect="1"/>
          </p:cNvPicPr>
          <p:nvPr/>
        </p:nvPicPr>
        <p:blipFill>
          <a:blip r:embed="rId4"/>
          <a:stretch>
            <a:fillRect/>
          </a:stretch>
        </p:blipFill>
        <p:spPr>
          <a:xfrm rot="356598" flipH="1">
            <a:off x="-1265831" y="-446066"/>
            <a:ext cx="4395527" cy="7370703"/>
          </a:xfrm>
          <a:prstGeom prst="rect">
            <a:avLst/>
          </a:prstGeom>
        </p:spPr>
      </p:pic>
      <p:sp>
        <p:nvSpPr>
          <p:cNvPr id="3" name="Title 2">
            <a:extLst>
              <a:ext uri="{FF2B5EF4-FFF2-40B4-BE49-F238E27FC236}">
                <a16:creationId xmlns:a16="http://schemas.microsoft.com/office/drawing/2014/main" id="{CAAE3963-CF5C-3F69-1AA0-2EFD92A87379}"/>
              </a:ext>
            </a:extLst>
          </p:cNvPr>
          <p:cNvSpPr>
            <a:spLocks noGrp="1"/>
          </p:cNvSpPr>
          <p:nvPr>
            <p:ph type="ctrTitle"/>
          </p:nvPr>
        </p:nvSpPr>
        <p:spPr>
          <a:xfrm>
            <a:off x="1838008" y="414134"/>
            <a:ext cx="3740345" cy="533744"/>
          </a:xfrm>
          <a:prstGeom prst="rect">
            <a:avLst/>
          </a:prstGeom>
        </p:spPr>
        <p:txBody>
          <a:bodyPr>
            <a:noAutofit/>
          </a:bodyPr>
          <a:lstStyle/>
          <a:p>
            <a:r>
              <a:rPr lang="en-GB" sz="2000" b="1" dirty="0">
                <a:solidFill>
                  <a:schemeClr val="accent1"/>
                </a:solidFill>
              </a:rPr>
              <a:t>Clinical effectiveness: </a:t>
            </a:r>
            <a:r>
              <a:rPr lang="en-GB" sz="2000" b="1" dirty="0" err="1">
                <a:solidFill>
                  <a:schemeClr val="accent1"/>
                </a:solidFill>
              </a:rPr>
              <a:t>cytisine</a:t>
            </a:r>
            <a:r>
              <a:rPr lang="en-GB" sz="2000" b="1" dirty="0">
                <a:solidFill>
                  <a:schemeClr val="accent1"/>
                </a:solidFill>
              </a:rPr>
              <a:t> vs placebo meta-analysis </a:t>
            </a:r>
          </a:p>
        </p:txBody>
      </p:sp>
      <p:sp>
        <p:nvSpPr>
          <p:cNvPr id="2" name="Content Placeholder 1">
            <a:extLst>
              <a:ext uri="{FF2B5EF4-FFF2-40B4-BE49-F238E27FC236}">
                <a16:creationId xmlns:a16="http://schemas.microsoft.com/office/drawing/2014/main" id="{19AF0378-1C80-3822-B8C7-1665EAD7C04A}"/>
              </a:ext>
            </a:extLst>
          </p:cNvPr>
          <p:cNvSpPr>
            <a:spLocks noGrp="1"/>
          </p:cNvSpPr>
          <p:nvPr>
            <p:ph idx="4294967295"/>
          </p:nvPr>
        </p:nvSpPr>
        <p:spPr>
          <a:xfrm>
            <a:off x="1838008" y="1608138"/>
            <a:ext cx="8410575" cy="3262312"/>
          </a:xfrm>
          <a:prstGeom prst="rect">
            <a:avLst/>
          </a:prstGeom>
        </p:spPr>
        <p:txBody>
          <a:bodyPr>
            <a:normAutofit/>
          </a:bodyPr>
          <a:lstStyle/>
          <a:p>
            <a:pPr marL="0" indent="0">
              <a:buNone/>
            </a:pPr>
            <a:r>
              <a:rPr lang="en-GB" sz="1400" dirty="0" err="1"/>
              <a:t>Cytisine</a:t>
            </a:r>
            <a:r>
              <a:rPr lang="en-GB" sz="1400" dirty="0"/>
              <a:t> vs placebo</a:t>
            </a:r>
          </a:p>
          <a:p>
            <a:pPr marL="0" indent="0">
              <a:buNone/>
            </a:pPr>
            <a:r>
              <a:rPr lang="en-GB" sz="1400" dirty="0"/>
              <a:t>8 trials: 7 with extractable data</a:t>
            </a:r>
            <a:endParaRPr lang="en-US" sz="1400" dirty="0"/>
          </a:p>
          <a:p>
            <a:pPr marL="0" indent="0">
              <a:buNone/>
            </a:pPr>
            <a:r>
              <a:rPr lang="en-GB" sz="1400" dirty="0"/>
              <a:t>2x high quality studies</a:t>
            </a:r>
            <a:endParaRPr lang="en-US" sz="1400" dirty="0"/>
          </a:p>
          <a:p>
            <a:pPr marL="0" indent="0">
              <a:buNone/>
            </a:pPr>
            <a:r>
              <a:rPr lang="en-GB" sz="1400" dirty="0"/>
              <a:t>RR 1.57, 1.42-1.74 (7 studies)</a:t>
            </a:r>
            <a:endParaRPr lang="en-US" sz="1400" dirty="0"/>
          </a:p>
          <a:p>
            <a:pPr marL="0" indent="0">
              <a:buNone/>
            </a:pPr>
            <a:r>
              <a:rPr lang="en-GB" sz="1400" b="1" dirty="0"/>
              <a:t>RR 3.29, 1.84-5.90 </a:t>
            </a:r>
            <a:r>
              <a:rPr lang="en-GB" sz="1400" dirty="0"/>
              <a:t>(2x high quality studies)</a:t>
            </a:r>
            <a:endParaRPr lang="en-US" sz="1400" dirty="0"/>
          </a:p>
          <a:p>
            <a:pPr marL="0" indent="0">
              <a:buNone/>
            </a:pPr>
            <a:r>
              <a:rPr lang="en-GB" sz="1400" dirty="0"/>
              <a:t>No difference in overall adverse event profile </a:t>
            </a:r>
            <a:endParaRPr lang="en-US" sz="1400" dirty="0"/>
          </a:p>
          <a:p>
            <a:pPr marL="0" indent="0">
              <a:buNone/>
            </a:pPr>
            <a:r>
              <a:rPr lang="en-GB" sz="1400" dirty="0"/>
              <a:t>Increased GI symptoms specifically with </a:t>
            </a:r>
            <a:r>
              <a:rPr lang="en-GB" sz="1400" dirty="0" err="1"/>
              <a:t>Cytisine</a:t>
            </a:r>
            <a:r>
              <a:rPr lang="en-GB" sz="1400" dirty="0"/>
              <a:t> (RR 1.76, 1.28-2.42) </a:t>
            </a:r>
            <a:endParaRPr lang="en-US" sz="1400" dirty="0"/>
          </a:p>
          <a:p>
            <a:pPr marL="0" indent="0">
              <a:buNone/>
            </a:pPr>
            <a:endParaRPr lang="en-US" sz="1400" dirty="0"/>
          </a:p>
        </p:txBody>
      </p:sp>
      <p:sp>
        <p:nvSpPr>
          <p:cNvPr id="7" name="TextBox 6">
            <a:extLst>
              <a:ext uri="{FF2B5EF4-FFF2-40B4-BE49-F238E27FC236}">
                <a16:creationId xmlns:a16="http://schemas.microsoft.com/office/drawing/2014/main" id="{A19708FD-4940-E700-0864-0FC38E02DEAD}"/>
              </a:ext>
            </a:extLst>
          </p:cNvPr>
          <p:cNvSpPr txBox="1"/>
          <p:nvPr/>
        </p:nvSpPr>
        <p:spPr>
          <a:xfrm>
            <a:off x="1838008" y="3868603"/>
            <a:ext cx="8271349" cy="207749"/>
          </a:xfrm>
          <a:prstGeom prst="rect">
            <a:avLst/>
          </a:prstGeom>
          <a:noFill/>
        </p:spPr>
        <p:txBody>
          <a:bodyPr wrap="square" rtlCol="0">
            <a:spAutoFit/>
          </a:bodyPr>
          <a:lstStyle/>
          <a:p>
            <a:r>
              <a:rPr lang="en-GB" sz="750" dirty="0">
                <a:solidFill>
                  <a:srgbClr val="425563"/>
                </a:solidFill>
              </a:rPr>
              <a:t>Hajek P, McRobbie H, Myers K. Thorax 2013;68:1037-1042. </a:t>
            </a:r>
            <a:r>
              <a:rPr lang="en-GB" sz="750" dirty="0">
                <a:solidFill>
                  <a:srgbClr val="425563"/>
                </a:solidFill>
                <a:hlinkClick r:id="rId5">
                  <a:extLst>
                    <a:ext uri="{A12FA001-AC4F-418D-AE19-62706E023703}">
                      <ahyp:hlinkClr xmlns:ahyp="http://schemas.microsoft.com/office/drawing/2018/hyperlinkcolor" val="tx"/>
                    </a:ext>
                  </a:extLst>
                </a:hlinkClick>
              </a:rPr>
              <a:t>https://thorax.bmj.com/content/68/11/1037</a:t>
            </a:r>
            <a:r>
              <a:rPr lang="en-GB" sz="750" dirty="0">
                <a:solidFill>
                  <a:srgbClr val="425563"/>
                </a:solidFill>
              </a:rPr>
              <a:t> February 2013</a:t>
            </a:r>
          </a:p>
        </p:txBody>
      </p:sp>
      <p:pic>
        <p:nvPicPr>
          <p:cNvPr id="5" name="Audio 3">
            <a:hlinkClick r:id="" action="ppaction://media"/>
            <a:extLst>
              <a:ext uri="{FF2B5EF4-FFF2-40B4-BE49-F238E27FC236}">
                <a16:creationId xmlns:a16="http://schemas.microsoft.com/office/drawing/2014/main" id="{E77CF699-B628-F190-B4A0-3D74858F392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794000" y="3976417"/>
            <a:ext cx="1350000" cy="1350000"/>
          </a:xfrm>
          <a:prstGeom prst="ellipse">
            <a:avLst/>
          </a:prstGeom>
        </p:spPr>
      </p:pic>
      <p:pic>
        <p:nvPicPr>
          <p:cNvPr id="9" name="Picture 6" descr="Logo: Thorax">
            <a:extLst>
              <a:ext uri="{FF2B5EF4-FFF2-40B4-BE49-F238E27FC236}">
                <a16:creationId xmlns:a16="http://schemas.microsoft.com/office/drawing/2014/main" id="{C39C4CBC-300D-3ED2-4AF4-EA72C397FF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4095" y="1607738"/>
            <a:ext cx="1419595" cy="1419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17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2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71B236-CF5A-D9E1-E5EA-7CD32671F094}"/>
              </a:ext>
            </a:extLst>
          </p:cNvPr>
          <p:cNvSpPr>
            <a:spLocks noGrp="1"/>
          </p:cNvSpPr>
          <p:nvPr>
            <p:ph type="ctrTitle"/>
          </p:nvPr>
        </p:nvSpPr>
        <p:spPr>
          <a:xfrm>
            <a:off x="496375" y="414134"/>
            <a:ext cx="5162745" cy="533744"/>
          </a:xfrm>
        </p:spPr>
        <p:txBody>
          <a:bodyPr/>
          <a:lstStyle/>
          <a:p>
            <a:r>
              <a:rPr lang="en-GB" sz="2400" b="1" dirty="0">
                <a:solidFill>
                  <a:schemeClr val="accent1"/>
                </a:solidFill>
              </a:rPr>
              <a:t>Cytisine vs nicotine for smoking cessation </a:t>
            </a:r>
            <a:endParaRPr lang="en-US" dirty="0"/>
          </a:p>
        </p:txBody>
      </p:sp>
      <p:sp>
        <p:nvSpPr>
          <p:cNvPr id="2" name="Content Placeholder 1">
            <a:extLst>
              <a:ext uri="{FF2B5EF4-FFF2-40B4-BE49-F238E27FC236}">
                <a16:creationId xmlns:a16="http://schemas.microsoft.com/office/drawing/2014/main" id="{19AF0378-1C80-3822-B8C7-1665EAD7C04A}"/>
              </a:ext>
            </a:extLst>
          </p:cNvPr>
          <p:cNvSpPr>
            <a:spLocks noGrp="1"/>
          </p:cNvSpPr>
          <p:nvPr>
            <p:ph idx="4294967295"/>
          </p:nvPr>
        </p:nvSpPr>
        <p:spPr>
          <a:xfrm>
            <a:off x="496375" y="1244426"/>
            <a:ext cx="8410575" cy="3262312"/>
          </a:xfrm>
          <a:prstGeom prst="rect">
            <a:avLst/>
          </a:prstGeom>
        </p:spPr>
        <p:txBody>
          <a:bodyPr>
            <a:normAutofit/>
          </a:bodyPr>
          <a:lstStyle/>
          <a:p>
            <a:pPr marL="0" indent="0">
              <a:buNone/>
            </a:pPr>
            <a:r>
              <a:rPr lang="en-GB" sz="1400" dirty="0"/>
              <a:t>Non-inferiority RCT (New Zealand)</a:t>
            </a:r>
          </a:p>
          <a:p>
            <a:pPr marL="0" indent="0">
              <a:buNone/>
            </a:pPr>
            <a:r>
              <a:rPr lang="en-GB" sz="1400" dirty="0" err="1"/>
              <a:t>Cytisine</a:t>
            </a:r>
            <a:r>
              <a:rPr lang="en-GB" sz="1400" dirty="0"/>
              <a:t> (25 days) vs NRT (8 weeks)</a:t>
            </a:r>
          </a:p>
          <a:p>
            <a:pPr marL="0" indent="0">
              <a:buNone/>
            </a:pPr>
            <a:r>
              <a:rPr lang="en-GB" sz="1400" dirty="0"/>
              <a:t>Primary outcome: continuous abstinence at 1 month </a:t>
            </a:r>
          </a:p>
          <a:p>
            <a:pPr marL="0" indent="0">
              <a:buNone/>
            </a:pPr>
            <a:r>
              <a:rPr lang="en-GB" sz="1400" dirty="0"/>
              <a:t>40% vs 31% </a:t>
            </a:r>
          </a:p>
          <a:p>
            <a:pPr marL="0" indent="0">
              <a:buNone/>
            </a:pPr>
            <a:r>
              <a:rPr lang="en-GB" sz="1400" dirty="0"/>
              <a:t>RR 1.3, 1.1-1.5, p=&lt;0.001</a:t>
            </a:r>
          </a:p>
          <a:p>
            <a:pPr marL="0" indent="0">
              <a:buNone/>
            </a:pPr>
            <a:r>
              <a:rPr lang="en-GB" sz="1400" dirty="0" err="1"/>
              <a:t>Cytisine</a:t>
            </a:r>
            <a:r>
              <a:rPr lang="en-GB" sz="1400" dirty="0"/>
              <a:t> NNT 11</a:t>
            </a:r>
          </a:p>
          <a:p>
            <a:pPr marL="0" indent="0">
              <a:buNone/>
            </a:pPr>
            <a:r>
              <a:rPr lang="en-GB" sz="1400" dirty="0"/>
              <a:t>Higher adverse events </a:t>
            </a:r>
            <a:r>
              <a:rPr lang="en-GB" sz="1400" dirty="0" err="1"/>
              <a:t>Cytisine</a:t>
            </a:r>
            <a:endParaRPr lang="en-GB" sz="1400" dirty="0"/>
          </a:p>
          <a:p>
            <a:pPr marL="0" indent="0">
              <a:buNone/>
            </a:pPr>
            <a:r>
              <a:rPr lang="en-GB" sz="1400" dirty="0"/>
              <a:t>(nausea, vomiting, sleep disturbance)</a:t>
            </a:r>
          </a:p>
          <a:p>
            <a:pPr marL="0" indent="0">
              <a:buNone/>
            </a:pPr>
            <a:r>
              <a:rPr lang="en-GB" sz="1400" b="1" dirty="0" err="1"/>
              <a:t>Cytisine</a:t>
            </a:r>
            <a:r>
              <a:rPr lang="en-GB" sz="1400" b="1" dirty="0"/>
              <a:t> is non-inferior, possibly superior</a:t>
            </a:r>
          </a:p>
        </p:txBody>
      </p:sp>
      <p:sp>
        <p:nvSpPr>
          <p:cNvPr id="7" name="TextBox 6">
            <a:extLst>
              <a:ext uri="{FF2B5EF4-FFF2-40B4-BE49-F238E27FC236}">
                <a16:creationId xmlns:a16="http://schemas.microsoft.com/office/drawing/2014/main" id="{A19708FD-4940-E700-0864-0FC38E02DEAD}"/>
              </a:ext>
            </a:extLst>
          </p:cNvPr>
          <p:cNvSpPr txBox="1"/>
          <p:nvPr/>
        </p:nvSpPr>
        <p:spPr>
          <a:xfrm>
            <a:off x="496375" y="4175222"/>
            <a:ext cx="3422015" cy="438582"/>
          </a:xfrm>
          <a:prstGeom prst="rect">
            <a:avLst/>
          </a:prstGeom>
          <a:noFill/>
        </p:spPr>
        <p:txBody>
          <a:bodyPr wrap="square" rtlCol="0">
            <a:spAutoFit/>
          </a:bodyPr>
          <a:lstStyle/>
          <a:p>
            <a:r>
              <a:rPr lang="en-GB" sz="750" dirty="0">
                <a:solidFill>
                  <a:srgbClr val="425563"/>
                </a:solidFill>
              </a:rPr>
              <a:t>Natalie Walker, Colin Howe, </a:t>
            </a:r>
            <a:r>
              <a:rPr lang="en-GB" sz="750" dirty="0" err="1">
                <a:solidFill>
                  <a:srgbClr val="425563"/>
                </a:solidFill>
              </a:rPr>
              <a:t>Marewa</a:t>
            </a:r>
            <a:r>
              <a:rPr lang="en-GB" sz="750" dirty="0">
                <a:solidFill>
                  <a:srgbClr val="425563"/>
                </a:solidFill>
              </a:rPr>
              <a:t> Glover, et al. </a:t>
            </a:r>
            <a:r>
              <a:rPr lang="en-GB" sz="750" dirty="0">
                <a:solidFill>
                  <a:srgbClr val="49576D"/>
                </a:solidFill>
              </a:rPr>
              <a:t>The New England Journal of Medicine. </a:t>
            </a:r>
            <a:r>
              <a:rPr lang="en-GB" sz="750" dirty="0">
                <a:solidFill>
                  <a:srgbClr val="425563"/>
                </a:solidFill>
                <a:hlinkClick r:id="rId4">
                  <a:extLst>
                    <a:ext uri="{A12FA001-AC4F-418D-AE19-62706E023703}">
                      <ahyp:hlinkClr xmlns:ahyp="http://schemas.microsoft.com/office/drawing/2018/hyperlinkcolor" val="tx"/>
                    </a:ext>
                  </a:extLst>
                </a:hlinkClick>
              </a:rPr>
              <a:t>https://www.nejm.org/doi/full/10.1056/NEJMoa1407764</a:t>
            </a:r>
            <a:r>
              <a:rPr lang="en-GB" sz="750" dirty="0">
                <a:solidFill>
                  <a:srgbClr val="425563"/>
                </a:solidFill>
              </a:rPr>
              <a:t> December 2014</a:t>
            </a:r>
          </a:p>
        </p:txBody>
      </p:sp>
      <p:pic>
        <p:nvPicPr>
          <p:cNvPr id="6" name="Audio 3">
            <a:hlinkClick r:id="" action="ppaction://media"/>
            <a:extLst>
              <a:ext uri="{FF2B5EF4-FFF2-40B4-BE49-F238E27FC236}">
                <a16:creationId xmlns:a16="http://schemas.microsoft.com/office/drawing/2014/main" id="{5EE433FE-1F23-1711-AC58-40679EED9C0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794000" y="4064391"/>
            <a:ext cx="1350000" cy="1350000"/>
          </a:xfrm>
          <a:prstGeom prst="ellipse">
            <a:avLst/>
          </a:prstGeom>
        </p:spPr>
      </p:pic>
      <p:pic>
        <p:nvPicPr>
          <p:cNvPr id="8" name="Picture 7">
            <a:extLst>
              <a:ext uri="{FF2B5EF4-FFF2-40B4-BE49-F238E27FC236}">
                <a16:creationId xmlns:a16="http://schemas.microsoft.com/office/drawing/2014/main" id="{B0AD9CC4-D7D5-E1FF-5C95-1F79D39E280F}"/>
              </a:ext>
            </a:extLst>
          </p:cNvPr>
          <p:cNvPicPr>
            <a:picLocks noChangeAspect="1"/>
          </p:cNvPicPr>
          <p:nvPr/>
        </p:nvPicPr>
        <p:blipFill rotWithShape="1">
          <a:blip r:embed="rId6"/>
          <a:srcRect l="22586" t="33728" r="48362" b="13691"/>
          <a:stretch/>
        </p:blipFill>
        <p:spPr>
          <a:xfrm>
            <a:off x="5106324" y="1205373"/>
            <a:ext cx="3362676" cy="3013623"/>
          </a:xfrm>
          <a:prstGeom prst="rect">
            <a:avLst/>
          </a:prstGeom>
          <a:ln>
            <a:noFill/>
          </a:ln>
        </p:spPr>
      </p:pic>
      <p:pic>
        <p:nvPicPr>
          <p:cNvPr id="4" name="Picture 3" descr="A logo with a red circle and black text saying 'The New England Journal of Medicine'">
            <a:extLst>
              <a:ext uri="{FF2B5EF4-FFF2-40B4-BE49-F238E27FC236}">
                <a16:creationId xmlns:a16="http://schemas.microsoft.com/office/drawing/2014/main" id="{E8EE2CCA-5DA3-0C7E-CA18-2D97CF8616B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129" r="11499"/>
          <a:stretch/>
        </p:blipFill>
        <p:spPr bwMode="auto">
          <a:xfrm>
            <a:off x="6819422" y="1244426"/>
            <a:ext cx="1522096" cy="755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82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5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AF0378-1C80-3822-B8C7-1665EAD7C04A}"/>
              </a:ext>
            </a:extLst>
          </p:cNvPr>
          <p:cNvSpPr>
            <a:spLocks noGrp="1"/>
          </p:cNvSpPr>
          <p:nvPr>
            <p:ph idx="4294967295"/>
          </p:nvPr>
        </p:nvSpPr>
        <p:spPr>
          <a:xfrm>
            <a:off x="556181" y="1283910"/>
            <a:ext cx="5086350" cy="2936875"/>
          </a:xfrm>
          <a:prstGeom prst="rect">
            <a:avLst/>
          </a:prstGeom>
        </p:spPr>
        <p:txBody>
          <a:bodyPr>
            <a:normAutofit/>
          </a:bodyPr>
          <a:lstStyle/>
          <a:p>
            <a:pPr marL="0" indent="0">
              <a:buNone/>
            </a:pPr>
            <a:r>
              <a:rPr lang="en-GB" sz="1400" dirty="0"/>
              <a:t>Non-inferiority RCT (New Zealand)</a:t>
            </a:r>
          </a:p>
          <a:p>
            <a:pPr marL="0" indent="0">
              <a:buNone/>
            </a:pPr>
            <a:r>
              <a:rPr lang="en-GB" sz="1400" dirty="0"/>
              <a:t>679 participants</a:t>
            </a:r>
          </a:p>
          <a:p>
            <a:pPr marL="0" indent="0">
              <a:buNone/>
            </a:pPr>
            <a:r>
              <a:rPr lang="en-GB" sz="1400" dirty="0" err="1"/>
              <a:t>Cytisine</a:t>
            </a:r>
            <a:r>
              <a:rPr lang="en-GB" sz="1400" dirty="0"/>
              <a:t> (12 weeks) vs varenicline (12 weeks)</a:t>
            </a:r>
          </a:p>
          <a:p>
            <a:pPr marL="0" indent="0">
              <a:buNone/>
            </a:pPr>
            <a:r>
              <a:rPr lang="en-GB" sz="1400" dirty="0"/>
              <a:t>Primary outcome: 6 month abstinence </a:t>
            </a:r>
          </a:p>
          <a:p>
            <a:pPr marL="0" indent="0">
              <a:buNone/>
            </a:pPr>
            <a:r>
              <a:rPr lang="en-GB" sz="1400" dirty="0"/>
              <a:t>12.1% vs 7.9%</a:t>
            </a:r>
          </a:p>
          <a:p>
            <a:pPr marL="0" indent="0">
              <a:buNone/>
            </a:pPr>
            <a:r>
              <a:rPr lang="en-GB" sz="1400" dirty="0"/>
              <a:t>RR 1.55, 0.97-2.46, p=&lt;0.001</a:t>
            </a:r>
          </a:p>
          <a:p>
            <a:pPr marL="0" indent="0">
              <a:buNone/>
            </a:pPr>
            <a:r>
              <a:rPr lang="en-GB" sz="1400" dirty="0"/>
              <a:t>Reduced adverse events with </a:t>
            </a:r>
            <a:r>
              <a:rPr lang="en-GB" sz="1400" dirty="0" err="1"/>
              <a:t>cytisine</a:t>
            </a:r>
            <a:r>
              <a:rPr lang="en-GB" sz="1400" dirty="0"/>
              <a:t> RR 0.56, 0.49-0.65, p&lt;0.001</a:t>
            </a:r>
          </a:p>
          <a:p>
            <a:pPr marL="0" indent="0">
              <a:buNone/>
            </a:pPr>
            <a:r>
              <a:rPr lang="en-GB" sz="1400" b="1" dirty="0" err="1"/>
              <a:t>Cytisine</a:t>
            </a:r>
            <a:r>
              <a:rPr lang="en-GB" sz="1400" b="1" dirty="0"/>
              <a:t> is non-inferior with fewer adverse events (possibly superior)</a:t>
            </a:r>
          </a:p>
        </p:txBody>
      </p:sp>
      <p:sp>
        <p:nvSpPr>
          <p:cNvPr id="3" name="Title 2">
            <a:extLst>
              <a:ext uri="{FF2B5EF4-FFF2-40B4-BE49-F238E27FC236}">
                <a16:creationId xmlns:a16="http://schemas.microsoft.com/office/drawing/2014/main" id="{CAAE3963-CF5C-3F69-1AA0-2EFD92A87379}"/>
              </a:ext>
            </a:extLst>
          </p:cNvPr>
          <p:cNvSpPr>
            <a:spLocks noGrp="1"/>
          </p:cNvSpPr>
          <p:nvPr>
            <p:ph type="title" idx="4294967295"/>
          </p:nvPr>
        </p:nvSpPr>
        <p:spPr>
          <a:xfrm>
            <a:off x="556181" y="355828"/>
            <a:ext cx="6410960" cy="663575"/>
          </a:xfrm>
          <a:prstGeom prst="rect">
            <a:avLst/>
          </a:prstGeom>
        </p:spPr>
        <p:txBody>
          <a:bodyPr>
            <a:noAutofit/>
          </a:bodyPr>
          <a:lstStyle/>
          <a:p>
            <a:r>
              <a:rPr lang="en-GB" sz="1800" b="1" dirty="0">
                <a:solidFill>
                  <a:schemeClr val="accent1"/>
                </a:solidFill>
              </a:rPr>
              <a:t>Cytisine vs nicotine for smoking cessation in New Zealand indigenous Māori: a randomized controlled trial </a:t>
            </a:r>
          </a:p>
        </p:txBody>
      </p:sp>
      <p:sp>
        <p:nvSpPr>
          <p:cNvPr id="7" name="TextBox 6">
            <a:extLst>
              <a:ext uri="{FF2B5EF4-FFF2-40B4-BE49-F238E27FC236}">
                <a16:creationId xmlns:a16="http://schemas.microsoft.com/office/drawing/2014/main" id="{A19708FD-4940-E700-0864-0FC38E02DEAD}"/>
              </a:ext>
            </a:extLst>
          </p:cNvPr>
          <p:cNvSpPr txBox="1"/>
          <p:nvPr/>
        </p:nvSpPr>
        <p:spPr>
          <a:xfrm>
            <a:off x="556181" y="4323711"/>
            <a:ext cx="4818459" cy="553998"/>
          </a:xfrm>
          <a:prstGeom prst="rect">
            <a:avLst/>
          </a:prstGeom>
          <a:noFill/>
        </p:spPr>
        <p:txBody>
          <a:bodyPr wrap="square" rtlCol="0">
            <a:spAutoFit/>
          </a:bodyPr>
          <a:lstStyle/>
          <a:p>
            <a:r>
              <a:rPr lang="en-GB" sz="750" dirty="0">
                <a:solidFill>
                  <a:srgbClr val="425563"/>
                </a:solidFill>
              </a:rPr>
              <a:t>Walker N, Smith B, Barnes J, </a:t>
            </a:r>
            <a:r>
              <a:rPr lang="en-GB" sz="750" dirty="0" err="1">
                <a:solidFill>
                  <a:srgbClr val="425563"/>
                </a:solidFill>
              </a:rPr>
              <a:t>Verbiest</a:t>
            </a:r>
            <a:r>
              <a:rPr lang="en-GB" sz="750" dirty="0">
                <a:solidFill>
                  <a:srgbClr val="425563"/>
                </a:solidFill>
              </a:rPr>
              <a:t> M, Parag V, Pokhrel S, </a:t>
            </a:r>
            <a:r>
              <a:rPr lang="en-GB" sz="750" dirty="0" err="1">
                <a:solidFill>
                  <a:srgbClr val="425563"/>
                </a:solidFill>
              </a:rPr>
              <a:t>Wharakura</a:t>
            </a:r>
            <a:r>
              <a:rPr lang="en-GB" sz="750" dirty="0">
                <a:solidFill>
                  <a:srgbClr val="425563"/>
                </a:solidFill>
              </a:rPr>
              <a:t> MK, Lees T, Cubillos Gutierrez H, Jones B, Bullen C. </a:t>
            </a:r>
            <a:r>
              <a:rPr lang="en-GB" sz="750" dirty="0" err="1">
                <a:solidFill>
                  <a:srgbClr val="425563"/>
                </a:solidFill>
              </a:rPr>
              <a:t>Cytisine</a:t>
            </a:r>
            <a:r>
              <a:rPr lang="en-GB" sz="750" dirty="0">
                <a:solidFill>
                  <a:srgbClr val="425563"/>
                </a:solidFill>
              </a:rPr>
              <a:t> versus varenicline for smoking cessation in New Zealand indigenous Māori: a randomized controlled trial. Addiction. 2021 Oct;116(10):2847-2858. </a:t>
            </a:r>
            <a:r>
              <a:rPr lang="en-GB" sz="750" dirty="0" err="1">
                <a:solidFill>
                  <a:srgbClr val="425563"/>
                </a:solidFill>
              </a:rPr>
              <a:t>doi</a:t>
            </a:r>
            <a:r>
              <a:rPr lang="en-GB" sz="750" dirty="0">
                <a:solidFill>
                  <a:srgbClr val="425563"/>
                </a:solidFill>
              </a:rPr>
              <a:t>: 10.1111/add.15489. </a:t>
            </a:r>
            <a:r>
              <a:rPr lang="en-GB" sz="750" dirty="0" err="1">
                <a:solidFill>
                  <a:srgbClr val="425563"/>
                </a:solidFill>
              </a:rPr>
              <a:t>Epub</a:t>
            </a:r>
            <a:r>
              <a:rPr lang="en-GB" sz="750" dirty="0">
                <a:solidFill>
                  <a:srgbClr val="425563"/>
                </a:solidFill>
              </a:rPr>
              <a:t> 2021 May 4. PMID: 33761149; PMCID: PMC8519028.</a:t>
            </a:r>
          </a:p>
        </p:txBody>
      </p:sp>
      <p:pic>
        <p:nvPicPr>
          <p:cNvPr id="5" name="Audio 2">
            <a:hlinkClick r:id="" action="ppaction://media"/>
            <a:extLst>
              <a:ext uri="{FF2B5EF4-FFF2-40B4-BE49-F238E27FC236}">
                <a16:creationId xmlns:a16="http://schemas.microsoft.com/office/drawing/2014/main" id="{F3CFE481-A2ED-F6B9-0B30-DD4CC40F5D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7794000" y="4079998"/>
            <a:ext cx="1350000" cy="1350000"/>
          </a:xfrm>
          <a:prstGeom prst="ellipse">
            <a:avLst/>
          </a:prstGeom>
        </p:spPr>
      </p:pic>
      <p:pic>
        <p:nvPicPr>
          <p:cNvPr id="9" name="Picture 7" descr="A blue cover with white text">
            <a:extLst>
              <a:ext uri="{FF2B5EF4-FFF2-40B4-BE49-F238E27FC236}">
                <a16:creationId xmlns:a16="http://schemas.microsoft.com/office/drawing/2014/main" id="{0A36123D-0C61-48BF-84BF-99AEDC4D54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9634" y="1394219"/>
            <a:ext cx="1924583" cy="2533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07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2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ew picture">
            <a:extLst>
              <a:ext uri="{FF2B5EF4-FFF2-40B4-BE49-F238E27FC236}">
                <a16:creationId xmlns:a16="http://schemas.microsoft.com/office/drawing/2014/main" id="{5AE93A31-EAF1-A632-6818-6360DB80BED9}"/>
              </a:ext>
            </a:extLst>
          </p:cNvPr>
          <p:cNvPicPr>
            <a:picLocks noChangeAspect="1" noChangeArrowheads="1"/>
          </p:cNvPicPr>
          <p:nvPr>
            <p:custDataLst>
              <p:tags r:id="rId1"/>
            </p:custDataLst>
          </p:nvPr>
        </p:nvPicPr>
        <p:blipFill rotWithShape="1">
          <a:blip r:embed="rId5">
            <a:extLst>
              <a:ext uri="{28A0092B-C50C-407E-A947-70E740481C1C}">
                <a14:useLocalDpi xmlns:a14="http://schemas.microsoft.com/office/drawing/2010/main" val="0"/>
              </a:ext>
            </a:extLst>
          </a:blip>
          <a:srcRect l="1510" t="2709" r="756" b="2483"/>
          <a:stretch/>
        </p:blipFill>
        <p:spPr bwMode="auto">
          <a:xfrm>
            <a:off x="587788" y="390254"/>
            <a:ext cx="7968424" cy="436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cxnSp>
        <p:nvCxnSpPr>
          <p:cNvPr id="11" name="Straight Connector 10">
            <a:extLst>
              <a:ext uri="{FF2B5EF4-FFF2-40B4-BE49-F238E27FC236}">
                <a16:creationId xmlns:a16="http://schemas.microsoft.com/office/drawing/2014/main" id="{D39FD546-12AA-DC27-70DE-D7E2B3B42B70}"/>
              </a:ext>
            </a:extLst>
          </p:cNvPr>
          <p:cNvCxnSpPr/>
          <p:nvPr/>
        </p:nvCxnSpPr>
        <p:spPr>
          <a:xfrm>
            <a:off x="3725894" y="3039342"/>
            <a:ext cx="730133" cy="1"/>
          </a:xfrm>
          <a:prstGeom prst="line">
            <a:avLst/>
          </a:prstGeom>
          <a:ln w="28575">
            <a:solidFill>
              <a:srgbClr val="425563"/>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6EC5F665-BF80-AEBC-5A18-5B94D44C926A}"/>
              </a:ext>
            </a:extLst>
          </p:cNvPr>
          <p:cNvCxnSpPr/>
          <p:nvPr/>
        </p:nvCxnSpPr>
        <p:spPr>
          <a:xfrm>
            <a:off x="4926044" y="3039342"/>
            <a:ext cx="730133" cy="1"/>
          </a:xfrm>
          <a:prstGeom prst="line">
            <a:avLst/>
          </a:prstGeom>
          <a:ln w="28575">
            <a:solidFill>
              <a:srgbClr val="425563"/>
            </a:solidFill>
          </a:ln>
        </p:spPr>
        <p:style>
          <a:lnRef idx="1">
            <a:schemeClr val="dk1"/>
          </a:lnRef>
          <a:fillRef idx="0">
            <a:schemeClr val="dk1"/>
          </a:fillRef>
          <a:effectRef idx="0">
            <a:schemeClr val="dk1"/>
          </a:effectRef>
          <a:fontRef idx="minor">
            <a:schemeClr val="tx1"/>
          </a:fontRef>
        </p:style>
      </p:cxnSp>
      <p:sp>
        <p:nvSpPr>
          <p:cNvPr id="6" name="Rounded Rectangle 5">
            <a:extLst>
              <a:ext uri="{FF2B5EF4-FFF2-40B4-BE49-F238E27FC236}">
                <a16:creationId xmlns:a16="http://schemas.microsoft.com/office/drawing/2014/main" id="{FBD84802-B410-6709-A02A-7BE682BB706E}"/>
              </a:ext>
            </a:extLst>
          </p:cNvPr>
          <p:cNvSpPr/>
          <p:nvPr/>
        </p:nvSpPr>
        <p:spPr>
          <a:xfrm>
            <a:off x="6065033" y="3391910"/>
            <a:ext cx="2491179" cy="906602"/>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2">
            <a:hlinkClick r:id="" action="ppaction://media"/>
            <a:extLst>
              <a:ext uri="{FF2B5EF4-FFF2-40B4-BE49-F238E27FC236}">
                <a16:creationId xmlns:a16="http://schemas.microsoft.com/office/drawing/2014/main" id="{840E2C86-16C5-48C1-DB46-2E3E9863A80E}"/>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7794000" y="4078245"/>
            <a:ext cx="1350000" cy="1350000"/>
          </a:xfrm>
          <a:prstGeom prst="ellipse">
            <a:avLst/>
          </a:prstGeom>
        </p:spPr>
      </p:pic>
      <p:pic>
        <p:nvPicPr>
          <p:cNvPr id="2" name="Picture 1" descr="A logo with black text&#10;&#10;Description automatically generated">
            <a:extLst>
              <a:ext uri="{FF2B5EF4-FFF2-40B4-BE49-F238E27FC236}">
                <a16:creationId xmlns:a16="http://schemas.microsoft.com/office/drawing/2014/main" id="{E7DFE6B1-F22E-0364-778D-B931B53D50CF}"/>
              </a:ext>
            </a:extLst>
          </p:cNvPr>
          <p:cNvPicPr>
            <a:picLocks noChangeAspect="1"/>
          </p:cNvPicPr>
          <p:nvPr/>
        </p:nvPicPr>
        <p:blipFill>
          <a:blip r:embed="rId7">
            <a:extLst>
              <a:ext uri="{28A0092B-C50C-407E-A947-70E740481C1C}">
                <a14:useLocalDpi xmlns:a14="http://schemas.microsoft.com/office/drawing/2010/main" val="0"/>
              </a:ext>
            </a:extLst>
          </a:blip>
          <a:srcRect l="12624" b="17125"/>
          <a:stretch/>
        </p:blipFill>
        <p:spPr>
          <a:xfrm>
            <a:off x="6786880" y="178352"/>
            <a:ext cx="2109568" cy="756368"/>
          </a:xfrm>
          <a:prstGeom prst="rect">
            <a:avLst/>
          </a:prstGeom>
        </p:spPr>
      </p:pic>
      <p:sp>
        <p:nvSpPr>
          <p:cNvPr id="3" name="TextBox 2">
            <a:extLst>
              <a:ext uri="{FF2B5EF4-FFF2-40B4-BE49-F238E27FC236}">
                <a16:creationId xmlns:a16="http://schemas.microsoft.com/office/drawing/2014/main" id="{71B1419C-B957-0A1D-B1CF-CBBA1372873E}"/>
              </a:ext>
            </a:extLst>
          </p:cNvPr>
          <p:cNvSpPr txBox="1"/>
          <p:nvPr/>
        </p:nvSpPr>
        <p:spPr>
          <a:xfrm>
            <a:off x="4785360" y="-792480"/>
            <a:ext cx="0" cy="0"/>
          </a:xfrm>
          <a:prstGeom prst="rect">
            <a:avLst/>
          </a:prstGeom>
          <a:noFill/>
        </p:spPr>
        <p:txBody>
          <a:bodyPr wrap="none" lIns="0" tIns="0" rIns="0" bIns="0" rtlCol="0">
            <a:noAutofit/>
          </a:bodyPr>
          <a:lstStyle/>
          <a:p>
            <a:pPr algn="l"/>
            <a:endParaRPr lang="en-US" sz="1600" dirty="0">
              <a:solidFill>
                <a:schemeClr val="bg1"/>
              </a:solidFill>
            </a:endParaRPr>
          </a:p>
        </p:txBody>
      </p:sp>
    </p:spTree>
    <p:extLst>
      <p:ext uri="{BB962C8B-B14F-4D97-AF65-F5344CB8AC3E}">
        <p14:creationId xmlns:p14="http://schemas.microsoft.com/office/powerpoint/2010/main" val="284759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4F3D9-2588-8B93-00ED-0121F5119A1C}"/>
              </a:ext>
            </a:extLst>
          </p:cNvPr>
          <p:cNvSpPr>
            <a:spLocks noGrp="1"/>
          </p:cNvSpPr>
          <p:nvPr>
            <p:ph type="ctrTitle"/>
          </p:nvPr>
        </p:nvSpPr>
        <p:spPr>
          <a:xfrm>
            <a:off x="547279" y="414134"/>
            <a:ext cx="6056825" cy="533744"/>
          </a:xfrm>
          <a:prstGeom prst="rect">
            <a:avLst/>
          </a:prstGeom>
        </p:spPr>
        <p:txBody>
          <a:bodyPr>
            <a:noAutofit/>
          </a:bodyPr>
          <a:lstStyle/>
          <a:p>
            <a:r>
              <a:rPr lang="en-GB" sz="1800" b="1" dirty="0">
                <a:solidFill>
                  <a:schemeClr val="accent1"/>
                </a:solidFill>
              </a:rPr>
              <a:t>Pharmacological and electronic cigarette interventions for smoking cessation in adults: component network meta-analyses</a:t>
            </a:r>
          </a:p>
        </p:txBody>
      </p:sp>
      <p:sp>
        <p:nvSpPr>
          <p:cNvPr id="2" name="Content Placeholder 1">
            <a:extLst>
              <a:ext uri="{FF2B5EF4-FFF2-40B4-BE49-F238E27FC236}">
                <a16:creationId xmlns:a16="http://schemas.microsoft.com/office/drawing/2014/main" id="{C5F8D4AC-B96D-820D-2C94-28CBFF1CCF78}"/>
              </a:ext>
            </a:extLst>
          </p:cNvPr>
          <p:cNvSpPr>
            <a:spLocks noGrp="1"/>
          </p:cNvSpPr>
          <p:nvPr>
            <p:ph idx="4294967295"/>
          </p:nvPr>
        </p:nvSpPr>
        <p:spPr>
          <a:xfrm>
            <a:off x="4600679" y="1425615"/>
            <a:ext cx="4006850" cy="3065463"/>
          </a:xfrm>
          <a:prstGeom prst="rect">
            <a:avLst/>
          </a:prstGeom>
        </p:spPr>
        <p:txBody>
          <a:bodyPr>
            <a:normAutofit/>
          </a:bodyPr>
          <a:lstStyle/>
          <a:p>
            <a:pPr marL="0" indent="0">
              <a:lnSpc>
                <a:spcPct val="150000"/>
              </a:lnSpc>
              <a:buNone/>
            </a:pPr>
            <a:r>
              <a:rPr lang="en-US" sz="1200" dirty="0">
                <a:latin typeface="+mn-lt"/>
              </a:rPr>
              <a:t>High‐certainty evidence that…</a:t>
            </a:r>
          </a:p>
          <a:p>
            <a:pPr>
              <a:lnSpc>
                <a:spcPct val="150000"/>
              </a:lnSpc>
            </a:pPr>
            <a:r>
              <a:rPr lang="en-US" sz="1200" b="1" dirty="0">
                <a:latin typeface="+mn-lt"/>
              </a:rPr>
              <a:t>Nicotine vapes </a:t>
            </a:r>
            <a:r>
              <a:rPr lang="en-US" sz="1200" dirty="0">
                <a:latin typeface="+mn-lt"/>
              </a:rPr>
              <a:t>(OR 2.37, 95% CI 1.73 to 3.24; 16 RCTs, 3828 participants)</a:t>
            </a:r>
          </a:p>
          <a:p>
            <a:pPr>
              <a:lnSpc>
                <a:spcPct val="150000"/>
              </a:lnSpc>
            </a:pPr>
            <a:r>
              <a:rPr lang="en-US" sz="1200" b="1" dirty="0">
                <a:latin typeface="+mn-lt"/>
              </a:rPr>
              <a:t>Varenicline</a:t>
            </a:r>
            <a:r>
              <a:rPr lang="en-US" sz="1200" dirty="0">
                <a:latin typeface="+mn-lt"/>
              </a:rPr>
              <a:t> (OR 2.33, 95% </a:t>
            </a:r>
            <a:r>
              <a:rPr lang="en-US" sz="1200" dirty="0" err="1">
                <a:latin typeface="+mn-lt"/>
              </a:rPr>
              <a:t>CrI</a:t>
            </a:r>
            <a:r>
              <a:rPr lang="en-US" sz="1200" dirty="0">
                <a:latin typeface="+mn-lt"/>
              </a:rPr>
              <a:t> 2.02 to 2.68; 67 RCTs, 16,430 participants)</a:t>
            </a:r>
          </a:p>
          <a:p>
            <a:pPr>
              <a:lnSpc>
                <a:spcPct val="150000"/>
              </a:lnSpc>
            </a:pPr>
            <a:r>
              <a:rPr lang="en-US" sz="1200" b="1" dirty="0" err="1">
                <a:latin typeface="+mn-lt"/>
              </a:rPr>
              <a:t>Cytisine</a:t>
            </a:r>
            <a:r>
              <a:rPr lang="en-US" sz="1200" b="1" dirty="0">
                <a:latin typeface="+mn-lt"/>
              </a:rPr>
              <a:t> </a:t>
            </a:r>
            <a:r>
              <a:rPr lang="en-US" sz="1200" dirty="0">
                <a:latin typeface="+mn-lt"/>
              </a:rPr>
              <a:t>(OR 2.21, 95% </a:t>
            </a:r>
            <a:r>
              <a:rPr lang="en-US" sz="1200" dirty="0" err="1">
                <a:latin typeface="+mn-lt"/>
              </a:rPr>
              <a:t>CrI</a:t>
            </a:r>
            <a:r>
              <a:rPr lang="en-US" sz="1200" dirty="0">
                <a:latin typeface="+mn-lt"/>
              </a:rPr>
              <a:t> 1.66 to 2.97; 7 RCTs, 3848 participants) </a:t>
            </a:r>
          </a:p>
          <a:p>
            <a:pPr marL="0" indent="0">
              <a:lnSpc>
                <a:spcPct val="150000"/>
              </a:lnSpc>
              <a:buNone/>
            </a:pPr>
            <a:r>
              <a:rPr lang="en-US" sz="1200" dirty="0">
                <a:latin typeface="+mn-lt"/>
              </a:rPr>
              <a:t>...were associated with higher quit rates than control.</a:t>
            </a:r>
            <a:endParaRPr lang="en-GB" sz="1200" dirty="0">
              <a:latin typeface="+mn-lt"/>
            </a:endParaRPr>
          </a:p>
          <a:p>
            <a:endParaRPr lang="en-GB" sz="1200" dirty="0">
              <a:latin typeface="+mn-lt"/>
            </a:endParaRPr>
          </a:p>
        </p:txBody>
      </p:sp>
      <p:pic>
        <p:nvPicPr>
          <p:cNvPr id="6" name="Audio 2">
            <a:hlinkClick r:id="" action="ppaction://media"/>
            <a:extLst>
              <a:ext uri="{FF2B5EF4-FFF2-40B4-BE49-F238E27FC236}">
                <a16:creationId xmlns:a16="http://schemas.microsoft.com/office/drawing/2014/main" id="{4EA17385-1774-72F3-2F40-E78275D4DF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7794000" y="4023110"/>
            <a:ext cx="1350000" cy="1350000"/>
          </a:xfrm>
          <a:prstGeom prst="ellipse">
            <a:avLst/>
          </a:prstGeom>
        </p:spPr>
      </p:pic>
      <p:pic>
        <p:nvPicPr>
          <p:cNvPr id="8" name="Picture 5" descr="A logo with text saying 'Cochrane Library'">
            <a:extLst>
              <a:ext uri="{FF2B5EF4-FFF2-40B4-BE49-F238E27FC236}">
                <a16:creationId xmlns:a16="http://schemas.microsoft.com/office/drawing/2014/main" id="{A8EE9443-EA84-17D8-6D04-96D3369E11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322" y="1357712"/>
            <a:ext cx="1678781" cy="61436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5AE0734-69A9-2C5F-D1AB-C523B10AACA4}"/>
              </a:ext>
            </a:extLst>
          </p:cNvPr>
          <p:cNvSpPr txBox="1"/>
          <p:nvPr/>
        </p:nvSpPr>
        <p:spPr>
          <a:xfrm>
            <a:off x="547279" y="3992849"/>
            <a:ext cx="3858964" cy="553998"/>
          </a:xfrm>
          <a:prstGeom prst="rect">
            <a:avLst/>
          </a:prstGeom>
          <a:noFill/>
        </p:spPr>
        <p:txBody>
          <a:bodyPr wrap="square" rtlCol="0">
            <a:spAutoFit/>
          </a:bodyPr>
          <a:lstStyle/>
          <a:p>
            <a:r>
              <a:rPr lang="en-GB" sz="750" dirty="0" err="1">
                <a:solidFill>
                  <a:srgbClr val="425563"/>
                </a:solidFill>
              </a:rPr>
              <a:t>Lindson</a:t>
            </a:r>
            <a:r>
              <a:rPr lang="en-GB" sz="750" dirty="0">
                <a:solidFill>
                  <a:srgbClr val="425563"/>
                </a:solidFill>
              </a:rPr>
              <a:t> N, </a:t>
            </a:r>
            <a:r>
              <a:rPr lang="en-GB" sz="750" dirty="0" err="1">
                <a:solidFill>
                  <a:srgbClr val="425563"/>
                </a:solidFill>
              </a:rPr>
              <a:t>Theodoulou</a:t>
            </a:r>
            <a:r>
              <a:rPr lang="en-GB" sz="750" dirty="0">
                <a:solidFill>
                  <a:srgbClr val="425563"/>
                </a:solidFill>
              </a:rPr>
              <a:t> A, </a:t>
            </a:r>
            <a:r>
              <a:rPr lang="en-GB" sz="750" dirty="0" err="1">
                <a:solidFill>
                  <a:srgbClr val="425563"/>
                </a:solidFill>
              </a:rPr>
              <a:t>Ordóñez</a:t>
            </a:r>
            <a:r>
              <a:rPr lang="en-GB" sz="750" dirty="0">
                <a:solidFill>
                  <a:srgbClr val="425563"/>
                </a:solidFill>
              </a:rPr>
              <a:t>-Mena JM, Fanshawe TR, Sutton AJ, Livingstone-Banks J, </a:t>
            </a:r>
            <a:r>
              <a:rPr lang="en-GB" sz="750" dirty="0" err="1">
                <a:solidFill>
                  <a:srgbClr val="425563"/>
                </a:solidFill>
              </a:rPr>
              <a:t>Hajizadeh</a:t>
            </a:r>
            <a:r>
              <a:rPr lang="en-GB" sz="750" dirty="0">
                <a:solidFill>
                  <a:srgbClr val="425563"/>
                </a:solidFill>
              </a:rPr>
              <a:t> A, Zhu S, Aveyard P, Freeman SC, Agrawal S, Hartmann-Boyce J. </a:t>
            </a:r>
          </a:p>
          <a:p>
            <a:r>
              <a:rPr lang="en-GB" sz="750" dirty="0">
                <a:solidFill>
                  <a:srgbClr val="425563"/>
                </a:solidFill>
              </a:rPr>
              <a:t>Cochrane Database of Systematic Reviews. </a:t>
            </a:r>
            <a:r>
              <a:rPr lang="en-GB" sz="750" dirty="0">
                <a:solidFill>
                  <a:srgbClr val="425563"/>
                </a:solidFill>
                <a:hlinkClick r:id="rId6"/>
              </a:rPr>
              <a:t>https://doi.org/10.1002/14651858.CD015226.pub2</a:t>
            </a:r>
            <a:r>
              <a:rPr lang="en-GB" sz="750" dirty="0">
                <a:solidFill>
                  <a:srgbClr val="425563"/>
                </a:solidFill>
              </a:rPr>
              <a:t> September 2023.</a:t>
            </a:r>
          </a:p>
        </p:txBody>
      </p:sp>
      <p:sp>
        <p:nvSpPr>
          <p:cNvPr id="16" name="TextBox 15">
            <a:extLst>
              <a:ext uri="{FF2B5EF4-FFF2-40B4-BE49-F238E27FC236}">
                <a16:creationId xmlns:a16="http://schemas.microsoft.com/office/drawing/2014/main" id="{62F74980-26DF-B525-359A-D575F417A3D0}"/>
              </a:ext>
            </a:extLst>
          </p:cNvPr>
          <p:cNvSpPr txBox="1"/>
          <p:nvPr/>
        </p:nvSpPr>
        <p:spPr>
          <a:xfrm>
            <a:off x="612321" y="2083781"/>
            <a:ext cx="3793922" cy="1749133"/>
          </a:xfrm>
          <a:prstGeom prst="rect">
            <a:avLst/>
          </a:prstGeom>
          <a:noFill/>
        </p:spPr>
        <p:txBody>
          <a:bodyPr wrap="square" rtlCol="0">
            <a:spAutoFit/>
          </a:bodyPr>
          <a:lstStyle/>
          <a:p>
            <a:r>
              <a:rPr lang="en-GB" sz="1013" b="1" i="1" dirty="0">
                <a:solidFill>
                  <a:srgbClr val="425563"/>
                </a:solidFill>
              </a:rPr>
              <a:t>E-cigarettes, varenicline and </a:t>
            </a:r>
            <a:r>
              <a:rPr lang="en-GB" sz="1013" b="1" i="1" dirty="0" err="1">
                <a:solidFill>
                  <a:srgbClr val="425563"/>
                </a:solidFill>
              </a:rPr>
              <a:t>cytisine</a:t>
            </a:r>
            <a:r>
              <a:rPr lang="en-GB" sz="1013" b="1" i="1" dirty="0">
                <a:solidFill>
                  <a:srgbClr val="425563"/>
                </a:solidFill>
              </a:rPr>
              <a:t> are the most effective stop-smoking aids, analysis of over 150,000 smokers reveals</a:t>
            </a:r>
          </a:p>
          <a:p>
            <a:endParaRPr lang="en-GB" sz="1013" i="1" dirty="0">
              <a:solidFill>
                <a:srgbClr val="425563"/>
              </a:solidFill>
            </a:endParaRPr>
          </a:p>
          <a:p>
            <a:pPr marL="214313" indent="-214313">
              <a:buFont typeface="Arial" panose="020B0604020202020204" pitchFamily="34" charset="0"/>
              <a:buChar char="•"/>
            </a:pPr>
            <a:r>
              <a:rPr lang="en-GB" sz="1013" dirty="0">
                <a:solidFill>
                  <a:srgbClr val="425563"/>
                </a:solidFill>
              </a:rPr>
              <a:t>On average, for every 100 people trying to quit, around 14 are likely to succeed using an e-cigarette, varenicline or </a:t>
            </a:r>
            <a:r>
              <a:rPr lang="en-GB" sz="1013" dirty="0" err="1">
                <a:solidFill>
                  <a:srgbClr val="425563"/>
                </a:solidFill>
              </a:rPr>
              <a:t>cytisine</a:t>
            </a:r>
            <a:r>
              <a:rPr lang="en-GB" sz="1013" dirty="0">
                <a:solidFill>
                  <a:srgbClr val="425563"/>
                </a:solidFill>
              </a:rPr>
              <a:t> in any given quit attempt. This is compared to 6 in 100 who are likely to quit without any aids.</a:t>
            </a:r>
          </a:p>
          <a:p>
            <a:pPr marL="214313" indent="-214313">
              <a:buFont typeface="Arial" panose="020B0604020202020204" pitchFamily="34" charset="0"/>
              <a:buChar char="•"/>
            </a:pPr>
            <a:endParaRPr lang="en-GB" sz="1013" i="1" dirty="0">
              <a:solidFill>
                <a:srgbClr val="425563"/>
              </a:solidFill>
            </a:endParaRPr>
          </a:p>
          <a:p>
            <a:r>
              <a:rPr lang="en-GB" sz="825" i="1" dirty="0">
                <a:solidFill>
                  <a:srgbClr val="425563"/>
                </a:solidFill>
              </a:rPr>
              <a:t>Source: </a:t>
            </a:r>
            <a:r>
              <a:rPr lang="en-GB" sz="825" i="1" dirty="0">
                <a:hlinkClick r:id="rId7"/>
              </a:rPr>
              <a:t>E-cigarettes, varenicline and cytisine are the most effective stop-smoking aids, analysis of over 150,000 smokers reveals | Cochrane</a:t>
            </a:r>
            <a:endParaRPr lang="en-GB" sz="825" i="1" dirty="0">
              <a:solidFill>
                <a:srgbClr val="425563"/>
              </a:solidFill>
            </a:endParaRPr>
          </a:p>
        </p:txBody>
      </p:sp>
    </p:spTree>
    <p:extLst>
      <p:ext uri="{BB962C8B-B14F-4D97-AF65-F5344CB8AC3E}">
        <p14:creationId xmlns:p14="http://schemas.microsoft.com/office/powerpoint/2010/main" val="148000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2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_UNIQUEID" val="90"/>
</p:tagLst>
</file>

<file path=ppt/theme/theme1.xml><?xml version="1.0" encoding="utf-8"?>
<a:theme xmlns:a="http://schemas.openxmlformats.org/drawingml/2006/main" name="Custom Design">
  <a:themeElements>
    <a:clrScheme name="TTD">
      <a:dk1>
        <a:srgbClr val="000000"/>
      </a:dk1>
      <a:lt1>
        <a:srgbClr val="FFFFFF"/>
      </a:lt1>
      <a:dk2>
        <a:srgbClr val="181818"/>
      </a:dk2>
      <a:lt2>
        <a:srgbClr val="181818"/>
      </a:lt2>
      <a:accent1>
        <a:srgbClr val="0069B3"/>
      </a:accent1>
      <a:accent2>
        <a:srgbClr val="181818"/>
      </a:accent2>
      <a:accent3>
        <a:srgbClr val="FFFEFF"/>
      </a:accent3>
      <a:accent4>
        <a:srgbClr val="009D3C"/>
      </a:accent4>
      <a:accent5>
        <a:srgbClr val="009F98"/>
      </a:accent5>
      <a:accent6>
        <a:srgbClr val="00A8D7"/>
      </a:accent6>
      <a:hlink>
        <a:srgbClr val="F39000"/>
      </a:hlink>
      <a:folHlink>
        <a:srgbClr val="FFFE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effectLst/>
      </a:spPr>
      <a:bodyPr tIns="90000" bIns="90000" rtlCol="0" anchor="ctr"/>
      <a:lstStyle>
        <a:defPPr algn="ctr">
          <a:defRPr sz="16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effectLst/>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4266a3f-340e-4517-b9b5-baad814dd1fe">
      <Terms xmlns="http://schemas.microsoft.com/office/infopath/2007/PartnerControls"/>
    </lcf76f155ced4ddcb4097134ff3c332f>
    <TaxCatchAll xmlns="74917e7d-df60-4b79-a8a4-eb1078388ae6" xsi:nil="true"/>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03DC1D43AB264CA1B7860CCC2C5D1D" ma:contentTypeVersion="20" ma:contentTypeDescription="Create a new document." ma:contentTypeScope="" ma:versionID="94d41d1bf9a05e567c9a859cb52496e9">
  <xsd:schema xmlns:xsd="http://www.w3.org/2001/XMLSchema" xmlns:xs="http://www.w3.org/2001/XMLSchema" xmlns:p="http://schemas.microsoft.com/office/2006/metadata/properties" xmlns:ns1="http://schemas.microsoft.com/sharepoint/v3" xmlns:ns2="b4266a3f-340e-4517-b9b5-baad814dd1fe" xmlns:ns3="74917e7d-df60-4b79-a8a4-eb1078388ae6" targetNamespace="http://schemas.microsoft.com/office/2006/metadata/properties" ma:root="true" ma:fieldsID="276759e1ebbcd1f7aa41109be782116a" ns1:_="" ns2:_="" ns3:_="">
    <xsd:import namespace="http://schemas.microsoft.com/sharepoint/v3"/>
    <xsd:import namespace="b4266a3f-340e-4517-b9b5-baad814dd1fe"/>
    <xsd:import namespace="74917e7d-df60-4b79-a8a4-eb1078388ae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266a3f-340e-4517-b9b5-baad814dd1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87cb5ee-bea7-4c78-b6f5-76e94c38e28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917e7d-df60-4b79-a8a4-eb1078388ae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a9dac67-c6ea-40c6-a390-00cce21a3f92}" ma:internalName="TaxCatchAll" ma:showField="CatchAllData" ma:web="74917e7d-df60-4b79-a8a4-eb1078388a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9187C1-630C-405A-830B-EED062A49695}">
  <ds:schemaRefs>
    <ds:schemaRef ds:uri="http://schemas.microsoft.com/sharepoint/v3/contenttype/forms"/>
  </ds:schemaRefs>
</ds:datastoreItem>
</file>

<file path=customXml/itemProps2.xml><?xml version="1.0" encoding="utf-8"?>
<ds:datastoreItem xmlns:ds="http://schemas.openxmlformats.org/officeDocument/2006/customXml" ds:itemID="{EE0F876D-ECAD-49DD-95DE-E4DA3D4E9CA1}">
  <ds:schemaRefs>
    <ds:schemaRef ds:uri="b4266a3f-340e-4517-b9b5-baad814dd1fe"/>
    <ds:schemaRef ds:uri="http://purl.org/dc/dcmitype/"/>
    <ds:schemaRef ds:uri="http://purl.org/dc/elements/1.1/"/>
    <ds:schemaRef ds:uri="http://schemas.microsoft.com/office/infopath/2007/PartnerControls"/>
    <ds:schemaRef ds:uri="http://purl.org/dc/terms/"/>
    <ds:schemaRef ds:uri="http://schemas.microsoft.com/office/2006/documentManagement/types"/>
    <ds:schemaRef ds:uri="http://schemas.microsoft.com/office/2006/metadata/properties"/>
    <ds:schemaRef ds:uri="74917e7d-df60-4b79-a8a4-eb1078388ae6"/>
    <ds:schemaRef ds:uri="http://schemas.openxmlformats.org/package/2006/metadata/core-properties"/>
    <ds:schemaRef ds:uri="http://schemas.microsoft.com/sharepoint/v3"/>
    <ds:schemaRef ds:uri="http://www.w3.org/XML/1998/namespace"/>
  </ds:schemaRefs>
</ds:datastoreItem>
</file>

<file path=customXml/itemProps3.xml><?xml version="1.0" encoding="utf-8"?>
<ds:datastoreItem xmlns:ds="http://schemas.openxmlformats.org/officeDocument/2006/customXml" ds:itemID="{6A677E33-B589-44F2-8FE0-D3A2F14FF5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4266a3f-340e-4517-b9b5-baad814dd1fe"/>
    <ds:schemaRef ds:uri="74917e7d-df60-4b79-a8a4-eb1078388a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112</TotalTime>
  <Words>1506</Words>
  <Application>Microsoft Office PowerPoint</Application>
  <PresentationFormat>On-screen Show (16:9)</PresentationFormat>
  <Paragraphs>144</Paragraphs>
  <Slides>18</Slides>
  <Notes>2</Notes>
  <HiddenSlides>0</HiddenSlides>
  <MMClips>18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Aptos</vt:lpstr>
      <vt:lpstr>Arial</vt:lpstr>
      <vt:lpstr>Calibri</vt:lpstr>
      <vt:lpstr>Franklin Gothic Demi Cond</vt:lpstr>
      <vt:lpstr>Segoe UI</vt:lpstr>
      <vt:lpstr>Times New Roman</vt:lpstr>
      <vt:lpstr>Custom Design</vt:lpstr>
      <vt:lpstr>PowerPoint Presentation</vt:lpstr>
      <vt:lpstr>PowerPoint Presentation</vt:lpstr>
      <vt:lpstr>Evidence base </vt:lpstr>
      <vt:lpstr>Placebo-controlled trial of cytisine for smoking cessation</vt:lpstr>
      <vt:lpstr>Clinical effectiveness: cytisine vs placebo meta-analysis </vt:lpstr>
      <vt:lpstr>Cytisine vs nicotine for smoking cessation </vt:lpstr>
      <vt:lpstr>Cytisine vs nicotine for smoking cessation in New Zealand indigenous Māori: a randomized controlled trial </vt:lpstr>
      <vt:lpstr>PowerPoint Presentation</vt:lpstr>
      <vt:lpstr>Pharmacological and electronic cigarette interventions for smoking cessation in adults: component network meta-analyses</vt:lpstr>
      <vt:lpstr>Summary of evidence</vt:lpstr>
      <vt:lpstr>PowerPoint Presentation</vt:lpstr>
      <vt:lpstr>Prescribing and supplying</vt:lpstr>
      <vt:lpstr>Contraindications </vt:lpstr>
      <vt:lpstr>Cytisine in hospitalised patients</vt:lpstr>
      <vt:lpstr>Building  Block</vt:lpstr>
      <vt:lpstr>Conclusions</vt:lpstr>
      <vt:lpstr>Supportive documents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Cytisine</dc:title>
  <dc:creator>Nathel Edger</dc:creator>
  <cp:lastModifiedBy>HOLLOWAY, Jessica (NHS GREATER MANCHESTER INTEGRATED CARE BOARD)</cp:lastModifiedBy>
  <cp:revision>12</cp:revision>
  <dcterms:created xsi:type="dcterms:W3CDTF">2024-01-21T23:21:21Z</dcterms:created>
  <dcterms:modified xsi:type="dcterms:W3CDTF">2024-11-19T20:09:05Z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0x010100A703DC1D43AB264CA1B7860CCC2C5D1D</vt:lpwstr>
  </property>
  <property fmtid="{D5CDD505-2E9C-101B-9397-08002B2CF9AE}" pid="3" name="MediaServiceImageTags">
    <vt:lpwstr/>
  </property>
</Properties>
</file>