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7" r:id="rId4"/>
  </p:sldMasterIdLst>
  <p:notesMasterIdLst>
    <p:notesMasterId r:id="rId31"/>
  </p:notesMasterIdLst>
  <p:handoutMasterIdLst>
    <p:handoutMasterId r:id="rId32"/>
  </p:handoutMasterIdLst>
  <p:sldIdLst>
    <p:sldId id="2147374838" r:id="rId5"/>
    <p:sldId id="2147374804" r:id="rId6"/>
    <p:sldId id="2147374841" r:id="rId7"/>
    <p:sldId id="278" r:id="rId8"/>
    <p:sldId id="2147374716" r:id="rId9"/>
    <p:sldId id="2147374795" r:id="rId10"/>
    <p:sldId id="2147374840" r:id="rId11"/>
    <p:sldId id="2147374828" r:id="rId12"/>
    <p:sldId id="2147374807" r:id="rId13"/>
    <p:sldId id="2147374839" r:id="rId14"/>
    <p:sldId id="2147374836" r:id="rId15"/>
    <p:sldId id="2147374735" r:id="rId16"/>
    <p:sldId id="1599" r:id="rId17"/>
    <p:sldId id="1603" r:id="rId18"/>
    <p:sldId id="1601" r:id="rId19"/>
    <p:sldId id="1608" r:id="rId20"/>
    <p:sldId id="1609" r:id="rId21"/>
    <p:sldId id="1612" r:id="rId22"/>
    <p:sldId id="1611" r:id="rId23"/>
    <p:sldId id="1626" r:id="rId24"/>
    <p:sldId id="2147374709" r:id="rId25"/>
    <p:sldId id="2147374837" r:id="rId26"/>
    <p:sldId id="2147374815" r:id="rId27"/>
    <p:sldId id="2147374821" r:id="rId28"/>
    <p:sldId id="2147374833" r:id="rId29"/>
    <p:sldId id="2147374830" r:id="rId30"/>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9B3"/>
    <a:srgbClr val="F47721"/>
    <a:srgbClr val="D1D6E7"/>
    <a:srgbClr val="425563"/>
    <a:srgbClr val="E6D4D2"/>
    <a:srgbClr val="CBEDD1"/>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558"/>
    <p:restoredTop sz="94739"/>
  </p:normalViewPr>
  <p:slideViewPr>
    <p:cSldViewPr snapToGrid="0">
      <p:cViewPr varScale="1">
        <p:scale>
          <a:sx n="59" d="100"/>
          <a:sy n="59" d="100"/>
        </p:scale>
        <p:origin x="1323" y="24"/>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Filewel03\ad&amp;t\Alcohol%20Drugs%20Tobacco%20&amp;%20Justice%20Division\Tobacco%20Control%20Team\Policy%20Areas\Cessation\relative%20effectivenss%20of%20approaches%20SR%20Nov%20202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GB" sz="1200" b="0" i="0" dirty="0">
                <a:latin typeface="Arial" panose="020B0604020202020204" pitchFamily="34" charset="0"/>
              </a:rPr>
              <a:t>Weeks 9–12</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Varenicline</c:v>
                </c:pt>
              </c:strCache>
            </c:strRef>
          </c:tx>
          <c:spPr>
            <a:solidFill>
              <a:schemeClr val="accent1"/>
            </a:solidFill>
            <a:ln>
              <a:noFill/>
            </a:ln>
            <a:effectLst/>
          </c:spPr>
          <c:invertIfNegative val="0"/>
          <c:dLbls>
            <c:delete val="1"/>
          </c:dLbls>
          <c:cat>
            <c:strRef>
              <c:f>Sheet1!$A$2:$A$4</c:f>
              <c:strCache>
                <c:ptCount val="3"/>
                <c:pt idx="0">
                  <c:v>Non-psychiatriac cohort (n=4,028)</c:v>
                </c:pt>
                <c:pt idx="1">
                  <c:v>Psychiatric cohort (n=4,116)</c:v>
                </c:pt>
                <c:pt idx="2">
                  <c:v>Overall (n=8,144)</c:v>
                </c:pt>
              </c:strCache>
            </c:strRef>
          </c:cat>
          <c:val>
            <c:numRef>
              <c:f>Sheet1!$B$2:$B$4</c:f>
              <c:numCache>
                <c:formatCode>General</c:formatCode>
                <c:ptCount val="3"/>
                <c:pt idx="0">
                  <c:v>38</c:v>
                </c:pt>
                <c:pt idx="1">
                  <c:v>29.2</c:v>
                </c:pt>
                <c:pt idx="2">
                  <c:v>33.5</c:v>
                </c:pt>
              </c:numCache>
            </c:numRef>
          </c:val>
          <c:extLst>
            <c:ext xmlns:c16="http://schemas.microsoft.com/office/drawing/2014/chart" uri="{C3380CC4-5D6E-409C-BE32-E72D297353CC}">
              <c16:uniqueId val="{00000001-8804-9244-AEFB-642D2786DA7C}"/>
            </c:ext>
          </c:extLst>
        </c:ser>
        <c:ser>
          <c:idx val="1"/>
          <c:order val="1"/>
          <c:tx>
            <c:strRef>
              <c:f>Sheet1!$C$1</c:f>
              <c:strCache>
                <c:ptCount val="1"/>
                <c:pt idx="0">
                  <c:v>Bupropion</c:v>
                </c:pt>
              </c:strCache>
            </c:strRef>
          </c:tx>
          <c:spPr>
            <a:solidFill>
              <a:schemeClr val="accent5"/>
            </a:solidFill>
            <a:ln>
              <a:noFill/>
            </a:ln>
            <a:effectLst/>
          </c:spPr>
          <c:invertIfNegative val="0"/>
          <c:dLbls>
            <c:delete val="1"/>
          </c:dLbls>
          <c:cat>
            <c:strRef>
              <c:f>Sheet1!$A$2:$A$4</c:f>
              <c:strCache>
                <c:ptCount val="3"/>
                <c:pt idx="0">
                  <c:v>Non-psychiatriac cohort (n=4,028)</c:v>
                </c:pt>
                <c:pt idx="1">
                  <c:v>Psychiatric cohort (n=4,116)</c:v>
                </c:pt>
                <c:pt idx="2">
                  <c:v>Overall (n=8,144)</c:v>
                </c:pt>
              </c:strCache>
            </c:strRef>
          </c:cat>
          <c:val>
            <c:numRef>
              <c:f>Sheet1!$C$2:$C$4</c:f>
              <c:numCache>
                <c:formatCode>General</c:formatCode>
                <c:ptCount val="3"/>
                <c:pt idx="0">
                  <c:v>26.1</c:v>
                </c:pt>
                <c:pt idx="1">
                  <c:v>19.3</c:v>
                </c:pt>
                <c:pt idx="2">
                  <c:v>22.6</c:v>
                </c:pt>
              </c:numCache>
            </c:numRef>
          </c:val>
          <c:extLst>
            <c:ext xmlns:c16="http://schemas.microsoft.com/office/drawing/2014/chart" uri="{C3380CC4-5D6E-409C-BE32-E72D297353CC}">
              <c16:uniqueId val="{00000002-8804-9244-AEFB-642D2786DA7C}"/>
            </c:ext>
          </c:extLst>
        </c:ser>
        <c:ser>
          <c:idx val="2"/>
          <c:order val="2"/>
          <c:tx>
            <c:strRef>
              <c:f>Sheet1!$D$1</c:f>
              <c:strCache>
                <c:ptCount val="1"/>
                <c:pt idx="0">
                  <c:v>Nicotine patch</c:v>
                </c:pt>
              </c:strCache>
            </c:strRef>
          </c:tx>
          <c:spPr>
            <a:solidFill>
              <a:srgbClr val="F47721"/>
            </a:solidFill>
            <a:ln>
              <a:noFill/>
            </a:ln>
            <a:effectLst/>
          </c:spPr>
          <c:invertIfNegative val="0"/>
          <c:dLbls>
            <c:delete val="1"/>
          </c:dLbls>
          <c:cat>
            <c:strRef>
              <c:f>Sheet1!$A$2:$A$4</c:f>
              <c:strCache>
                <c:ptCount val="3"/>
                <c:pt idx="0">
                  <c:v>Non-psychiatriac cohort (n=4,028)</c:v>
                </c:pt>
                <c:pt idx="1">
                  <c:v>Psychiatric cohort (n=4,116)</c:v>
                </c:pt>
                <c:pt idx="2">
                  <c:v>Overall (n=8,144)</c:v>
                </c:pt>
              </c:strCache>
            </c:strRef>
          </c:cat>
          <c:val>
            <c:numRef>
              <c:f>Sheet1!$D$2:$D$4</c:f>
              <c:numCache>
                <c:formatCode>General</c:formatCode>
                <c:ptCount val="3"/>
                <c:pt idx="0">
                  <c:v>26.4</c:v>
                </c:pt>
                <c:pt idx="1">
                  <c:v>20.399999999999999</c:v>
                </c:pt>
                <c:pt idx="2">
                  <c:v>23.4</c:v>
                </c:pt>
              </c:numCache>
            </c:numRef>
          </c:val>
          <c:extLst>
            <c:ext xmlns:c16="http://schemas.microsoft.com/office/drawing/2014/chart" uri="{C3380CC4-5D6E-409C-BE32-E72D297353CC}">
              <c16:uniqueId val="{00000003-8804-9244-AEFB-642D2786DA7C}"/>
            </c:ext>
          </c:extLst>
        </c:ser>
        <c:ser>
          <c:idx val="3"/>
          <c:order val="3"/>
          <c:tx>
            <c:strRef>
              <c:f>Sheet1!$E$1</c:f>
              <c:strCache>
                <c:ptCount val="1"/>
                <c:pt idx="0">
                  <c:v>Placebo</c:v>
                </c:pt>
              </c:strCache>
            </c:strRef>
          </c:tx>
          <c:spPr>
            <a:solidFill>
              <a:schemeClr val="accent4"/>
            </a:solidFill>
            <a:ln>
              <a:noFill/>
            </a:ln>
            <a:effectLst/>
          </c:spPr>
          <c:invertIfNegative val="0"/>
          <c:dLbls>
            <c:delete val="1"/>
          </c:dLbls>
          <c:cat>
            <c:strRef>
              <c:f>Sheet1!$A$2:$A$4</c:f>
              <c:strCache>
                <c:ptCount val="3"/>
                <c:pt idx="0">
                  <c:v>Non-psychiatriac cohort (n=4,028)</c:v>
                </c:pt>
                <c:pt idx="1">
                  <c:v>Psychiatric cohort (n=4,116)</c:v>
                </c:pt>
                <c:pt idx="2">
                  <c:v>Overall (n=8,144)</c:v>
                </c:pt>
              </c:strCache>
            </c:strRef>
          </c:cat>
          <c:val>
            <c:numRef>
              <c:f>Sheet1!$E$2:$E$4</c:f>
              <c:numCache>
                <c:formatCode>General</c:formatCode>
                <c:ptCount val="3"/>
                <c:pt idx="0">
                  <c:v>13.7</c:v>
                </c:pt>
                <c:pt idx="1">
                  <c:v>11.4</c:v>
                </c:pt>
                <c:pt idx="2">
                  <c:v>12.5</c:v>
                </c:pt>
              </c:numCache>
            </c:numRef>
          </c:val>
          <c:extLst>
            <c:ext xmlns:c16="http://schemas.microsoft.com/office/drawing/2014/chart" uri="{C3380CC4-5D6E-409C-BE32-E72D297353CC}">
              <c16:uniqueId val="{00000004-8804-9244-AEFB-642D2786DA7C}"/>
            </c:ext>
          </c:extLst>
        </c:ser>
        <c:dLbls>
          <c:dLblPos val="outEnd"/>
          <c:showLegendKey val="0"/>
          <c:showVal val="1"/>
          <c:showCatName val="0"/>
          <c:showSerName val="0"/>
          <c:showPercent val="0"/>
          <c:showBubbleSize val="0"/>
        </c:dLbls>
        <c:gapWidth val="182"/>
        <c:axId val="248517376"/>
        <c:axId val="248518912"/>
      </c:barChart>
      <c:catAx>
        <c:axId val="248517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48518912"/>
        <c:crosses val="autoZero"/>
        <c:auto val="1"/>
        <c:lblAlgn val="ctr"/>
        <c:lblOffset val="100"/>
        <c:noMultiLvlLbl val="0"/>
      </c:catAx>
      <c:valAx>
        <c:axId val="2485189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GB" sz="900" b="0" i="0" dirty="0">
                    <a:latin typeface="Arial" panose="020B0604020202020204" pitchFamily="34" charset="0"/>
                  </a:rPr>
                  <a:t>Continuous abstinence rate (%)</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85173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GB" sz="1200" b="0" i="0" dirty="0">
                <a:latin typeface="Arial" panose="020B0604020202020204" pitchFamily="34" charset="0"/>
              </a:rPr>
              <a:t>Weeks 9–24 </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Varenicline</c:v>
                </c:pt>
              </c:strCache>
            </c:strRef>
          </c:tx>
          <c:spPr>
            <a:solidFill>
              <a:schemeClr val="accent1"/>
            </a:solidFill>
            <a:ln>
              <a:noFill/>
            </a:ln>
            <a:effectLst/>
          </c:spPr>
          <c:invertIfNegative val="0"/>
          <c:dLbls>
            <c:delete val="1"/>
          </c:dLbls>
          <c:cat>
            <c:strRef>
              <c:f>Sheet1!$A$2:$A$4</c:f>
              <c:strCache>
                <c:ptCount val="3"/>
                <c:pt idx="0">
                  <c:v>Non-psychiatriac cohort (n=4,028)</c:v>
                </c:pt>
                <c:pt idx="1">
                  <c:v>Psychiatric cohort (n=4,116)</c:v>
                </c:pt>
                <c:pt idx="2">
                  <c:v>Overall (n=8,144)</c:v>
                </c:pt>
              </c:strCache>
            </c:strRef>
          </c:cat>
          <c:val>
            <c:numRef>
              <c:f>Sheet1!$B$2:$B$4</c:f>
              <c:numCache>
                <c:formatCode>General</c:formatCode>
                <c:ptCount val="3"/>
                <c:pt idx="0">
                  <c:v>25.5</c:v>
                </c:pt>
                <c:pt idx="1">
                  <c:v>18.3</c:v>
                </c:pt>
                <c:pt idx="2">
                  <c:v>21.8</c:v>
                </c:pt>
              </c:numCache>
            </c:numRef>
          </c:val>
          <c:extLst>
            <c:ext xmlns:c16="http://schemas.microsoft.com/office/drawing/2014/chart" uri="{C3380CC4-5D6E-409C-BE32-E72D297353CC}">
              <c16:uniqueId val="{00000000-E6F2-CE49-90A7-F34DCB55E13B}"/>
            </c:ext>
          </c:extLst>
        </c:ser>
        <c:ser>
          <c:idx val="1"/>
          <c:order val="1"/>
          <c:tx>
            <c:strRef>
              <c:f>Sheet1!$C$1</c:f>
              <c:strCache>
                <c:ptCount val="1"/>
                <c:pt idx="0">
                  <c:v>Bupropion</c:v>
                </c:pt>
              </c:strCache>
            </c:strRef>
          </c:tx>
          <c:spPr>
            <a:solidFill>
              <a:schemeClr val="accent5"/>
            </a:solidFill>
            <a:ln>
              <a:noFill/>
            </a:ln>
            <a:effectLst/>
          </c:spPr>
          <c:invertIfNegative val="0"/>
          <c:dLbls>
            <c:delete val="1"/>
          </c:dLbls>
          <c:cat>
            <c:strRef>
              <c:f>Sheet1!$A$2:$A$4</c:f>
              <c:strCache>
                <c:ptCount val="3"/>
                <c:pt idx="0">
                  <c:v>Non-psychiatriac cohort (n=4,028)</c:v>
                </c:pt>
                <c:pt idx="1">
                  <c:v>Psychiatric cohort (n=4,116)</c:v>
                </c:pt>
                <c:pt idx="2">
                  <c:v>Overall (n=8,144)</c:v>
                </c:pt>
              </c:strCache>
            </c:strRef>
          </c:cat>
          <c:val>
            <c:numRef>
              <c:f>Sheet1!$C$2:$C$4</c:f>
              <c:numCache>
                <c:formatCode>General</c:formatCode>
                <c:ptCount val="3"/>
                <c:pt idx="0">
                  <c:v>18.8</c:v>
                </c:pt>
                <c:pt idx="1">
                  <c:v>13.7</c:v>
                </c:pt>
                <c:pt idx="2">
                  <c:v>16.2</c:v>
                </c:pt>
              </c:numCache>
            </c:numRef>
          </c:val>
          <c:extLst>
            <c:ext xmlns:c16="http://schemas.microsoft.com/office/drawing/2014/chart" uri="{C3380CC4-5D6E-409C-BE32-E72D297353CC}">
              <c16:uniqueId val="{00000001-E6F2-CE49-90A7-F34DCB55E13B}"/>
            </c:ext>
          </c:extLst>
        </c:ser>
        <c:ser>
          <c:idx val="2"/>
          <c:order val="2"/>
          <c:tx>
            <c:strRef>
              <c:f>Sheet1!$D$1</c:f>
              <c:strCache>
                <c:ptCount val="1"/>
                <c:pt idx="0">
                  <c:v>Nicotine patch</c:v>
                </c:pt>
              </c:strCache>
            </c:strRef>
          </c:tx>
          <c:spPr>
            <a:solidFill>
              <a:srgbClr val="F47721"/>
            </a:solidFill>
            <a:ln>
              <a:noFill/>
            </a:ln>
            <a:effectLst/>
          </c:spPr>
          <c:invertIfNegative val="0"/>
          <c:dLbls>
            <c:delete val="1"/>
          </c:dLbls>
          <c:cat>
            <c:strRef>
              <c:f>Sheet1!$A$2:$A$4</c:f>
              <c:strCache>
                <c:ptCount val="3"/>
                <c:pt idx="0">
                  <c:v>Non-psychiatriac cohort (n=4,028)</c:v>
                </c:pt>
                <c:pt idx="1">
                  <c:v>Psychiatric cohort (n=4,116)</c:v>
                </c:pt>
                <c:pt idx="2">
                  <c:v>Overall (n=8,144)</c:v>
                </c:pt>
              </c:strCache>
            </c:strRef>
          </c:cat>
          <c:val>
            <c:numRef>
              <c:f>Sheet1!$D$2:$D$4</c:f>
              <c:numCache>
                <c:formatCode>General</c:formatCode>
                <c:ptCount val="3"/>
                <c:pt idx="0">
                  <c:v>18.5</c:v>
                </c:pt>
                <c:pt idx="1">
                  <c:v>13</c:v>
                </c:pt>
                <c:pt idx="2">
                  <c:v>15.7</c:v>
                </c:pt>
              </c:numCache>
            </c:numRef>
          </c:val>
          <c:extLst>
            <c:ext xmlns:c16="http://schemas.microsoft.com/office/drawing/2014/chart" uri="{C3380CC4-5D6E-409C-BE32-E72D297353CC}">
              <c16:uniqueId val="{00000002-E6F2-CE49-90A7-F34DCB55E13B}"/>
            </c:ext>
          </c:extLst>
        </c:ser>
        <c:ser>
          <c:idx val="3"/>
          <c:order val="3"/>
          <c:tx>
            <c:strRef>
              <c:f>Sheet1!$E$1</c:f>
              <c:strCache>
                <c:ptCount val="1"/>
                <c:pt idx="0">
                  <c:v>Placebo</c:v>
                </c:pt>
              </c:strCache>
            </c:strRef>
          </c:tx>
          <c:spPr>
            <a:solidFill>
              <a:schemeClr val="accent4"/>
            </a:solidFill>
            <a:ln>
              <a:noFill/>
            </a:ln>
            <a:effectLst/>
          </c:spPr>
          <c:invertIfNegative val="0"/>
          <c:dLbls>
            <c:delete val="1"/>
          </c:dLbls>
          <c:cat>
            <c:strRef>
              <c:f>Sheet1!$A$2:$A$4</c:f>
              <c:strCache>
                <c:ptCount val="3"/>
                <c:pt idx="0">
                  <c:v>Non-psychiatriac cohort (n=4,028)</c:v>
                </c:pt>
                <c:pt idx="1">
                  <c:v>Psychiatric cohort (n=4,116)</c:v>
                </c:pt>
                <c:pt idx="2">
                  <c:v>Overall (n=8,144)</c:v>
                </c:pt>
              </c:strCache>
            </c:strRef>
          </c:cat>
          <c:val>
            <c:numRef>
              <c:f>Sheet1!$E$2:$E$4</c:f>
              <c:numCache>
                <c:formatCode>General</c:formatCode>
                <c:ptCount val="3"/>
                <c:pt idx="0">
                  <c:v>10.5</c:v>
                </c:pt>
                <c:pt idx="1">
                  <c:v>8.3000000000000007</c:v>
                </c:pt>
                <c:pt idx="2">
                  <c:v>9.4</c:v>
                </c:pt>
              </c:numCache>
            </c:numRef>
          </c:val>
          <c:extLst>
            <c:ext xmlns:c16="http://schemas.microsoft.com/office/drawing/2014/chart" uri="{C3380CC4-5D6E-409C-BE32-E72D297353CC}">
              <c16:uniqueId val="{00000003-E6F2-CE49-90A7-F34DCB55E13B}"/>
            </c:ext>
          </c:extLst>
        </c:ser>
        <c:dLbls>
          <c:dLblPos val="outEnd"/>
          <c:showLegendKey val="0"/>
          <c:showVal val="1"/>
          <c:showCatName val="0"/>
          <c:showSerName val="0"/>
          <c:showPercent val="0"/>
          <c:showBubbleSize val="0"/>
        </c:dLbls>
        <c:gapWidth val="182"/>
        <c:axId val="208705408"/>
        <c:axId val="208706944"/>
      </c:barChart>
      <c:catAx>
        <c:axId val="208705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8706944"/>
        <c:crosses val="autoZero"/>
        <c:auto val="1"/>
        <c:lblAlgn val="ctr"/>
        <c:lblOffset val="100"/>
        <c:noMultiLvlLbl val="0"/>
      </c:catAx>
      <c:valAx>
        <c:axId val="2087069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GB" sz="900" b="0" i="0" dirty="0">
                    <a:latin typeface="Arial" panose="020B0604020202020204" pitchFamily="34" charset="0"/>
                  </a:rPr>
                  <a:t>Continuous abstinence rate (%)</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8705408"/>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114734553118653"/>
          <c:y val="0.11441549598319582"/>
          <c:w val="0.76684962266290346"/>
          <c:h val="0.70683289721022724"/>
        </c:manualLayout>
      </c:layout>
      <c:barChart>
        <c:barDir val="bar"/>
        <c:grouping val="clustered"/>
        <c:varyColors val="0"/>
        <c:ser>
          <c:idx val="0"/>
          <c:order val="0"/>
          <c:spPr>
            <a:solidFill>
              <a:schemeClr val="accent6">
                <a:lumMod val="75000"/>
              </a:schemeClr>
            </a:solidFill>
          </c:spPr>
          <c:invertIfNegative val="0"/>
          <c:dPt>
            <c:idx val="0"/>
            <c:invertIfNegative val="0"/>
            <c:bubble3D val="0"/>
            <c:spPr>
              <a:solidFill>
                <a:srgbClr val="F47721"/>
              </a:solidFill>
              <a:ln>
                <a:solidFill>
                  <a:srgbClr val="FF0000"/>
                </a:solidFill>
              </a:ln>
              <a:effectLst/>
            </c:spPr>
            <c:extLst>
              <c:ext xmlns:c16="http://schemas.microsoft.com/office/drawing/2014/chart" uri="{C3380CC4-5D6E-409C-BE32-E72D297353CC}">
                <c16:uniqueId val="{00000001-B664-43C7-B73E-EF22A6D8C2D9}"/>
              </c:ext>
            </c:extLst>
          </c:dPt>
          <c:dPt>
            <c:idx val="1"/>
            <c:invertIfNegative val="0"/>
            <c:bubble3D val="0"/>
            <c:spPr>
              <a:solidFill>
                <a:srgbClr val="F47721"/>
              </a:solidFill>
              <a:ln>
                <a:solidFill>
                  <a:srgbClr val="FF0000"/>
                </a:solidFill>
              </a:ln>
              <a:effectLst/>
            </c:spPr>
            <c:extLst>
              <c:ext xmlns:c16="http://schemas.microsoft.com/office/drawing/2014/chart" uri="{C3380CC4-5D6E-409C-BE32-E72D297353CC}">
                <c16:uniqueId val="{00000003-B664-43C7-B73E-EF22A6D8C2D9}"/>
              </c:ext>
            </c:extLst>
          </c:dPt>
          <c:dPt>
            <c:idx val="2"/>
            <c:invertIfNegative val="0"/>
            <c:bubble3D val="0"/>
            <c:spPr>
              <a:solidFill>
                <a:srgbClr val="F47721"/>
              </a:solidFill>
              <a:ln>
                <a:solidFill>
                  <a:srgbClr val="FF0000"/>
                </a:solidFill>
              </a:ln>
              <a:effectLst/>
            </c:spPr>
            <c:extLst>
              <c:ext xmlns:c16="http://schemas.microsoft.com/office/drawing/2014/chart" uri="{C3380CC4-5D6E-409C-BE32-E72D297353CC}">
                <c16:uniqueId val="{00000005-B664-43C7-B73E-EF22A6D8C2D9}"/>
              </c:ext>
            </c:extLst>
          </c:dPt>
          <c:dPt>
            <c:idx val="3"/>
            <c:invertIfNegative val="0"/>
            <c:bubble3D val="0"/>
            <c:spPr>
              <a:solidFill>
                <a:srgbClr val="F47721"/>
              </a:solidFill>
              <a:ln>
                <a:noFill/>
              </a:ln>
              <a:effectLst/>
            </c:spPr>
            <c:extLst>
              <c:ext xmlns:c16="http://schemas.microsoft.com/office/drawing/2014/chart" uri="{C3380CC4-5D6E-409C-BE32-E72D297353CC}">
                <c16:uniqueId val="{00000007-B664-43C7-B73E-EF22A6D8C2D9}"/>
              </c:ext>
            </c:extLst>
          </c:dPt>
          <c:dPt>
            <c:idx val="4"/>
            <c:invertIfNegative val="0"/>
            <c:bubble3D val="0"/>
            <c:spPr>
              <a:solidFill>
                <a:schemeClr val="accent6"/>
              </a:solidFill>
              <a:ln>
                <a:solidFill>
                  <a:srgbClr val="FF0000"/>
                </a:solidFill>
              </a:ln>
              <a:effectLst/>
            </c:spPr>
            <c:extLst>
              <c:ext xmlns:c16="http://schemas.microsoft.com/office/drawing/2014/chart" uri="{C3380CC4-5D6E-409C-BE32-E72D297353CC}">
                <c16:uniqueId val="{00000009-B664-43C7-B73E-EF22A6D8C2D9}"/>
              </c:ext>
            </c:extLst>
          </c:dPt>
          <c:dPt>
            <c:idx val="5"/>
            <c:invertIfNegative val="0"/>
            <c:bubble3D val="0"/>
            <c:spPr>
              <a:solidFill>
                <a:schemeClr val="accent6"/>
              </a:solidFill>
              <a:ln>
                <a:solidFill>
                  <a:srgbClr val="FF0000"/>
                </a:solidFill>
              </a:ln>
              <a:effectLst/>
            </c:spPr>
            <c:extLst>
              <c:ext xmlns:c16="http://schemas.microsoft.com/office/drawing/2014/chart" uri="{C3380CC4-5D6E-409C-BE32-E72D297353CC}">
                <c16:uniqueId val="{0000000B-B664-43C7-B73E-EF22A6D8C2D9}"/>
              </c:ext>
            </c:extLst>
          </c:dPt>
          <c:dPt>
            <c:idx val="6"/>
            <c:invertIfNegative val="0"/>
            <c:bubble3D val="0"/>
            <c:spPr>
              <a:solidFill>
                <a:schemeClr val="accent6"/>
              </a:solidFill>
            </c:spPr>
            <c:extLst>
              <c:ext xmlns:c16="http://schemas.microsoft.com/office/drawing/2014/chart" uri="{C3380CC4-5D6E-409C-BE32-E72D297353CC}">
                <c16:uniqueId val="{00000012-C5F1-804C-8E68-19747FB5B819}"/>
              </c:ext>
            </c:extLst>
          </c:dPt>
          <c:dPt>
            <c:idx val="7"/>
            <c:invertIfNegative val="0"/>
            <c:bubble3D val="0"/>
            <c:spPr>
              <a:solidFill>
                <a:schemeClr val="accent6"/>
              </a:solidFill>
            </c:spPr>
            <c:extLst>
              <c:ext xmlns:c16="http://schemas.microsoft.com/office/drawing/2014/chart" uri="{C3380CC4-5D6E-409C-BE32-E72D297353CC}">
                <c16:uniqueId val="{00000010-C5F1-804C-8E68-19747FB5B819}"/>
              </c:ext>
            </c:extLst>
          </c:dPt>
          <c:dPt>
            <c:idx val="8"/>
            <c:invertIfNegative val="0"/>
            <c:bubble3D val="0"/>
            <c:spPr>
              <a:solidFill>
                <a:schemeClr val="accent6"/>
              </a:solidFill>
            </c:spPr>
            <c:extLst>
              <c:ext xmlns:c16="http://schemas.microsoft.com/office/drawing/2014/chart" uri="{C3380CC4-5D6E-409C-BE32-E72D297353CC}">
                <c16:uniqueId val="{00000011-C5F1-804C-8E68-19747FB5B819}"/>
              </c:ext>
            </c:extLst>
          </c:dPt>
          <c:dPt>
            <c:idx val="9"/>
            <c:invertIfNegative val="0"/>
            <c:bubble3D val="0"/>
            <c:spPr>
              <a:solidFill>
                <a:schemeClr val="accent6"/>
              </a:solidFill>
            </c:spPr>
            <c:extLst>
              <c:ext xmlns:c16="http://schemas.microsoft.com/office/drawing/2014/chart" uri="{C3380CC4-5D6E-409C-BE32-E72D297353CC}">
                <c16:uniqueId val="{0000000F-C5F1-804C-8E68-19747FB5B819}"/>
              </c:ext>
            </c:extLst>
          </c:dPt>
          <c:dPt>
            <c:idx val="10"/>
            <c:invertIfNegative val="0"/>
            <c:bubble3D val="0"/>
            <c:spPr>
              <a:solidFill>
                <a:schemeClr val="accent6"/>
              </a:solidFill>
            </c:spPr>
            <c:extLst>
              <c:ext xmlns:c16="http://schemas.microsoft.com/office/drawing/2014/chart" uri="{C3380CC4-5D6E-409C-BE32-E72D297353CC}">
                <c16:uniqueId val="{0000000E-C5F1-804C-8E68-19747FB5B819}"/>
              </c:ext>
            </c:extLst>
          </c:dPt>
          <c:dPt>
            <c:idx val="11"/>
            <c:invertIfNegative val="0"/>
            <c:bubble3D val="0"/>
            <c:spPr>
              <a:solidFill>
                <a:schemeClr val="bg1"/>
              </a:solidFill>
              <a:ln>
                <a:solidFill>
                  <a:srgbClr val="002060"/>
                </a:solidFill>
              </a:ln>
              <a:effectLst/>
            </c:spPr>
            <c:extLst>
              <c:ext xmlns:c16="http://schemas.microsoft.com/office/drawing/2014/chart" uri="{C3380CC4-5D6E-409C-BE32-E72D297353CC}">
                <c16:uniqueId val="{0000000D-B664-43C7-B73E-EF22A6D8C2D9}"/>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Sheet1!$B$2:$B$13</c:f>
              <c:strCache>
                <c:ptCount val="12"/>
                <c:pt idx="0">
                  <c:v>varenicline standard + NRT standard </c:v>
                </c:pt>
                <c:pt idx="1">
                  <c:v>varenicline low + NRT standard </c:v>
                </c:pt>
                <c:pt idx="2">
                  <c:v>varenicline standard + bupropion standard </c:v>
                </c:pt>
                <c:pt idx="3">
                  <c:v>e-cigarette high</c:v>
                </c:pt>
                <c:pt idx="4">
                  <c:v>varenicline standard </c:v>
                </c:pt>
                <c:pt idx="5">
                  <c:v>varenicline standard + NRT high</c:v>
                </c:pt>
                <c:pt idx="6">
                  <c:v>NRT high </c:v>
                </c:pt>
                <c:pt idx="7">
                  <c:v>NRT standard </c:v>
                </c:pt>
                <c:pt idx="8">
                  <c:v>varenicline low </c:v>
                </c:pt>
                <c:pt idx="9">
                  <c:v>bupropion low </c:v>
                </c:pt>
                <c:pt idx="10">
                  <c:v>bupropion standard  </c:v>
                </c:pt>
                <c:pt idx="11">
                  <c:v>Placebo</c:v>
                </c:pt>
              </c:strCache>
            </c:strRef>
          </c:cat>
          <c:val>
            <c:numRef>
              <c:f>Sheet1!$C$2:$C$13</c:f>
              <c:numCache>
                <c:formatCode>General</c:formatCode>
                <c:ptCount val="12"/>
                <c:pt idx="0">
                  <c:v>5.75</c:v>
                </c:pt>
                <c:pt idx="1">
                  <c:v>5.7</c:v>
                </c:pt>
                <c:pt idx="2">
                  <c:v>3.25</c:v>
                </c:pt>
                <c:pt idx="3">
                  <c:v>3.22</c:v>
                </c:pt>
                <c:pt idx="4">
                  <c:v>2.83</c:v>
                </c:pt>
                <c:pt idx="5">
                  <c:v>2.34</c:v>
                </c:pt>
                <c:pt idx="6">
                  <c:v>2.3199999999999998</c:v>
                </c:pt>
                <c:pt idx="7">
                  <c:v>2.0099999999999998</c:v>
                </c:pt>
                <c:pt idx="8">
                  <c:v>1.79</c:v>
                </c:pt>
                <c:pt idx="9">
                  <c:v>1.75</c:v>
                </c:pt>
                <c:pt idx="10">
                  <c:v>1.73</c:v>
                </c:pt>
                <c:pt idx="11">
                  <c:v>1</c:v>
                </c:pt>
              </c:numCache>
            </c:numRef>
          </c:val>
          <c:extLst>
            <c:ext xmlns:c16="http://schemas.microsoft.com/office/drawing/2014/chart" uri="{C3380CC4-5D6E-409C-BE32-E72D297353CC}">
              <c16:uniqueId val="{0000000E-B664-43C7-B73E-EF22A6D8C2D9}"/>
            </c:ext>
          </c:extLst>
        </c:ser>
        <c:dLbls>
          <c:showLegendKey val="0"/>
          <c:showVal val="0"/>
          <c:showCatName val="0"/>
          <c:showSerName val="0"/>
          <c:showPercent val="0"/>
          <c:showBubbleSize val="0"/>
        </c:dLbls>
        <c:gapWidth val="182"/>
        <c:axId val="451017808"/>
        <c:axId val="451022728"/>
      </c:barChart>
      <c:catAx>
        <c:axId val="4510178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451022728"/>
        <c:crosses val="autoZero"/>
        <c:auto val="1"/>
        <c:lblAlgn val="ctr"/>
        <c:lblOffset val="100"/>
        <c:noMultiLvlLbl val="0"/>
      </c:catAx>
      <c:valAx>
        <c:axId val="451022728"/>
        <c:scaling>
          <c:orientation val="minMax"/>
          <c:min val="1"/>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1017808"/>
        <c:crosses val="autoZero"/>
        <c:crossBetween val="between"/>
      </c:valAx>
    </c:plotArea>
    <c:plotVisOnly val="1"/>
    <c:dispBlanksAs val="gap"/>
    <c:showDLblsOverMax val="0"/>
  </c:chart>
  <c:txPr>
    <a:bodyPr/>
    <a:lstStyle/>
    <a:p>
      <a:pPr>
        <a:defRPr/>
      </a:pPr>
      <a:endParaRPr lang="en-US"/>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0.0512</cdr:x>
      <cdr:y>0.01392</cdr:y>
    </cdr:from>
    <cdr:to>
      <cdr:x>0.94297</cdr:x>
      <cdr:y>0.10448</cdr:y>
    </cdr:to>
    <cdr:sp macro="" textlink="">
      <cdr:nvSpPr>
        <cdr:cNvPr id="2" name="TextBox 1">
          <a:extLst xmlns:a="http://schemas.openxmlformats.org/drawingml/2006/main">
            <a:ext uri="{FF2B5EF4-FFF2-40B4-BE49-F238E27FC236}">
              <a16:creationId xmlns:a16="http://schemas.microsoft.com/office/drawing/2014/main" id="{22FBC71A-68DC-429A-AAAE-F8EAD62664D0}"/>
            </a:ext>
          </a:extLst>
        </cdr:cNvPr>
        <cdr:cNvSpPr txBox="1"/>
      </cdr:nvSpPr>
      <cdr:spPr>
        <a:xfrm xmlns:a="http://schemas.openxmlformats.org/drawingml/2006/main">
          <a:off x="563979" y="78345"/>
          <a:ext cx="9823040" cy="50969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br>
            <a:rPr lang="en-GB" sz="1200" dirty="0">
              <a:latin typeface="Arial" panose="020B0604020202020204" pitchFamily="34" charset="0"/>
            </a:rPr>
          </a:br>
          <a:r>
            <a:rPr lang="en-GB" sz="1200" dirty="0">
              <a:latin typeface="Arial" panose="020B0604020202020204" pitchFamily="34" charset="0"/>
            </a:rPr>
            <a:t>(Wide</a:t>
          </a:r>
          <a:r>
            <a:rPr lang="en-GB" sz="1200" baseline="0" dirty="0">
              <a:latin typeface="Arial" panose="020B0604020202020204" pitchFamily="34" charset="0"/>
            </a:rPr>
            <a:t> confidence intervals in </a:t>
          </a:r>
          <a:r>
            <a:rPr lang="en-GB" sz="1200" baseline="0" dirty="0">
              <a:solidFill>
                <a:schemeClr val="accent2"/>
              </a:solidFill>
              <a:latin typeface="Arial" panose="020B0604020202020204" pitchFamily="34" charset="0"/>
            </a:rPr>
            <a:t>yellow</a:t>
          </a:r>
          <a:r>
            <a:rPr lang="en-GB" sz="1200" baseline="0" dirty="0">
              <a:latin typeface="Arial" panose="020B0604020202020204" pitchFamily="34" charset="0"/>
            </a:rPr>
            <a:t>. Varenicline in </a:t>
          </a:r>
          <a:r>
            <a:rPr lang="en-GB" sz="1200" baseline="0" dirty="0">
              <a:solidFill>
                <a:srgbClr val="FF0000"/>
              </a:solidFill>
              <a:latin typeface="Arial" panose="020B0604020202020204" pitchFamily="34" charset="0"/>
            </a:rPr>
            <a:t>red</a:t>
          </a:r>
          <a:r>
            <a:rPr lang="en-GB" sz="1200" baseline="0" dirty="0">
              <a:latin typeface="Arial" panose="020B0604020202020204" pitchFamily="34" charset="0"/>
            </a:rPr>
            <a:t> frame)</a:t>
          </a:r>
          <a:endParaRPr lang="en-GB" sz="1200" dirty="0">
            <a:latin typeface="Arial" panose="020B060402020202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D8E7403-EB4A-4177-AFCE-6A9D7B160C6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a:extLst>
              <a:ext uri="{FF2B5EF4-FFF2-40B4-BE49-F238E27FC236}">
                <a16:creationId xmlns:a16="http://schemas.microsoft.com/office/drawing/2014/main" id="{DAC49177-C030-4043-9380-EA6E4C94A16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A663C334-78CA-4E1A-9D54-3E3430963041}" type="datetime1">
              <a:rPr lang="en-GB" smtClean="0"/>
              <a:t>19/11/2024</a:t>
            </a:fld>
            <a:endParaRPr lang="en-GB"/>
          </a:p>
        </p:txBody>
      </p:sp>
      <p:sp>
        <p:nvSpPr>
          <p:cNvPr id="4" name="Footer Placeholder 3">
            <a:extLst>
              <a:ext uri="{FF2B5EF4-FFF2-40B4-BE49-F238E27FC236}">
                <a16:creationId xmlns:a16="http://schemas.microsoft.com/office/drawing/2014/main" id="{BC4C83CE-EC9B-40C4-BD7A-48797AE5B1D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5" name="Slide Number Placeholder 4">
            <a:extLst>
              <a:ext uri="{FF2B5EF4-FFF2-40B4-BE49-F238E27FC236}">
                <a16:creationId xmlns:a16="http://schemas.microsoft.com/office/drawing/2014/main" id="{7EE9A75D-9B4E-4704-98C7-2A42472F118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14CC6D6D-E986-427F-AD9C-4E9408DDBE53}" type="slidenum">
              <a:rPr lang="en-GB" smtClean="0"/>
              <a:t>‹#›</a:t>
            </a:fld>
            <a:endParaRPr lang="en-GB"/>
          </a:p>
        </p:txBody>
      </p:sp>
    </p:spTree>
    <p:extLst>
      <p:ext uri="{BB962C8B-B14F-4D97-AF65-F5344CB8AC3E}">
        <p14:creationId xmlns:p14="http://schemas.microsoft.com/office/powerpoint/2010/main" val="299877486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38705E-AAE8-4335-B5A5-B8C4E9E55DA7}" type="datetime1">
              <a:rPr lang="en-GB" smtClean="0"/>
              <a:pPr/>
              <a:t>19/11/2024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115A580F-E35D-42E1-AF82-E41CC201EA91}" type="slidenum">
              <a:rPr lang="en-GB" noProof="0" smtClean="0"/>
              <a:t>‹#›</a:t>
            </a:fld>
            <a:endParaRPr lang="en-GB" noProof="0"/>
          </a:p>
        </p:txBody>
      </p:sp>
    </p:spTree>
    <p:extLst>
      <p:ext uri="{BB962C8B-B14F-4D97-AF65-F5344CB8AC3E}">
        <p14:creationId xmlns:p14="http://schemas.microsoft.com/office/powerpoint/2010/main" val="1453680661"/>
      </p:ext>
    </p:extLst>
  </p:cSld>
  <p:clrMap bg1="lt1" tx1="dk1" bg2="lt2" tx2="dk2" accent1="accent1" accent2="accent2" accent3="accent3" accent4="accent4" accent5="accent5" accent6="accent6" hlink="hlink" folHlink="folHlink"/>
  <p:hf hdr="0" ftr="0" dt="0"/>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198076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Varenicline is generally</a:t>
            </a:r>
            <a:r>
              <a:rPr lang="en-GB" baseline="0" dirty="0"/>
              <a:t> a very well tolerated medication</a:t>
            </a:r>
          </a:p>
          <a:p>
            <a:endParaRPr lang="en-GB" baseline="0" dirty="0"/>
          </a:p>
          <a:p>
            <a:r>
              <a:rPr lang="en-GB" baseline="0" dirty="0"/>
              <a:t>It is straight forward to prescribe with little in the way of contra-indications (dialysis dependent renal failure and the licence states pregnancy &amp; breastfeeding for no other reasons that a lack of studies / use in this cohort). </a:t>
            </a:r>
          </a:p>
          <a:p>
            <a:endParaRPr lang="en-GB" baseline="0" dirty="0"/>
          </a:p>
          <a:p>
            <a:r>
              <a:rPr lang="en-GB" baseline="0" dirty="0"/>
              <a:t>There are common side effects. Like 24 hour nicotine patches, varenicline is working overnight so can disturb sleep. It can also cause vivid dreams – not necessarily nightmares but vivid colourful dreams. It is important to inform patients about this, that it is nothing to worry about and perfectly normal with this medication. It can sometimes cause nausea so advise patients to take the tablets with food and water. If the side effects are significant but the medication is working the dose can be reduced to 0.5mg BD (half dose). </a:t>
            </a:r>
            <a:endParaRPr lang="en-GB" dirty="0"/>
          </a:p>
        </p:txBody>
      </p:sp>
    </p:spTree>
    <p:extLst>
      <p:ext uri="{BB962C8B-B14F-4D97-AF65-F5344CB8AC3E}">
        <p14:creationId xmlns:p14="http://schemas.microsoft.com/office/powerpoint/2010/main" val="1047748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now look at the non-nicotine</a:t>
            </a:r>
            <a:r>
              <a:rPr lang="en-GB" baseline="0" dirty="0"/>
              <a:t> medications. There are two called varenicline (trade name </a:t>
            </a:r>
            <a:r>
              <a:rPr lang="en-GB" baseline="0" dirty="0" err="1"/>
              <a:t>Champix</a:t>
            </a:r>
            <a:r>
              <a:rPr lang="en-GB" baseline="0" dirty="0"/>
              <a:t>) and bupropion (trade name Zyban)</a:t>
            </a:r>
          </a:p>
          <a:p>
            <a:endParaRPr lang="en-GB" baseline="0" dirty="0"/>
          </a:p>
          <a:p>
            <a:r>
              <a:rPr lang="en-GB" baseline="0" dirty="0"/>
              <a:t>Varenicline is a dual agonist and antagonist to the nicotine receptor in the brain. So it binds to the nicotine receptor and causes dopamine release and helps to relive the cravings for nicotine without smoking. It is also an antagonist so it stays bound to the receptor and stops dopamine being released in response to nicotine from smoking. This means if a person smokes whilst taking varenicline it prevents the positive feelings caused by dopamine release and ‘takes away the pleasure of smoking’. This also helps to separate the habit and reward cycle where the action of smoking leads to positive reinforcement through dopamine release.   </a:t>
            </a:r>
          </a:p>
          <a:p>
            <a:endParaRPr lang="en-GB" baseline="0" dirty="0"/>
          </a:p>
          <a:p>
            <a:r>
              <a:rPr lang="en-GB" baseline="0" dirty="0"/>
              <a:t>Bupropion is thought to be an antagonist to the nicotine receptor though the mechanism of smoking cessation is not fully understood. In in an anti-depressant that was found to lead to smoking cessation in some individuals. </a:t>
            </a:r>
          </a:p>
        </p:txBody>
      </p:sp>
    </p:spTree>
    <p:extLst>
      <p:ext uri="{BB962C8B-B14F-4D97-AF65-F5344CB8AC3E}">
        <p14:creationId xmlns:p14="http://schemas.microsoft.com/office/powerpoint/2010/main" val="1287535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dirty="0">
                <a:ea typeface="Calibri" panose="020F0502020204030204" pitchFamily="34" charset="0"/>
                <a:cs typeface="Times New Roman" panose="02020603050405020304" pitchFamily="18" charset="0"/>
              </a:rPr>
              <a:t>What are the benefits of Varenicline? </a:t>
            </a:r>
            <a:endParaRPr lang="en-GB" sz="1200" dirty="0">
              <a:ea typeface="Calibri" panose="020F0502020204030204" pitchFamily="34" charset="0"/>
              <a:cs typeface="Times New Roman" panose="02020603050405020304" pitchFamily="18" charset="0"/>
            </a:endParaRPr>
          </a:p>
          <a:p>
            <a:endParaRPr lang="en-GB" dirty="0"/>
          </a:p>
          <a:p>
            <a:r>
              <a:rPr lang="en-GB" dirty="0"/>
              <a:t>Lets look at the evidence</a:t>
            </a:r>
            <a:r>
              <a:rPr lang="en-GB" baseline="0" dirty="0"/>
              <a:t> base. </a:t>
            </a:r>
          </a:p>
          <a:p>
            <a:endParaRPr lang="en-GB" baseline="0" dirty="0"/>
          </a:p>
          <a:p>
            <a:r>
              <a:rPr lang="en-GB" baseline="0" dirty="0"/>
              <a:t>Once again we have the highest level of medical evidence with Cochrane reviews confirming that varenicline is highly effective for smoking cessation. Furthermore, there are Cochrane reviews and meta-analyses that confirmed efficacy over bupropion and efficacy over all other forms of treatments. </a:t>
            </a:r>
            <a:endParaRPr lang="en-GB" dirty="0"/>
          </a:p>
        </p:txBody>
      </p:sp>
    </p:spTree>
    <p:extLst>
      <p:ext uri="{BB962C8B-B14F-4D97-AF65-F5344CB8AC3E}">
        <p14:creationId xmlns:p14="http://schemas.microsoft.com/office/powerpoint/2010/main" val="4005473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Cochrane review calculated the number needed to treat to achieve</a:t>
            </a:r>
            <a:r>
              <a:rPr lang="en-GB" baseline="0" dirty="0"/>
              <a:t> a long term quit and this also confirmed the effective of all medications but the superiority of varenicline. </a:t>
            </a:r>
            <a:endParaRPr lang="en-GB" dirty="0"/>
          </a:p>
        </p:txBody>
      </p:sp>
    </p:spTree>
    <p:extLst>
      <p:ext uri="{BB962C8B-B14F-4D97-AF65-F5344CB8AC3E}">
        <p14:creationId xmlns:p14="http://schemas.microsoft.com/office/powerpoint/2010/main" val="2082025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Directing</a:t>
            </a:r>
            <a:r>
              <a:rPr lang="en-GB" baseline="0" dirty="0"/>
              <a:t> quoting the words of NICE, 2007:</a:t>
            </a:r>
          </a:p>
          <a:p>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E0E0E"/>
                </a:solidFill>
                <a:latin typeface="Lato"/>
              </a:rPr>
              <a:t>Varenicline is superior to NRT and bupropion in achieving continuous abstinence.</a:t>
            </a:r>
            <a:r>
              <a:rPr lang="en-GB" b="0" i="0" baseline="0" dirty="0">
                <a:solidFill>
                  <a:srgbClr val="0E0E0E"/>
                </a:solidFill>
                <a:latin typeface="Lato"/>
              </a:rPr>
              <a:t> </a:t>
            </a:r>
            <a:r>
              <a:rPr lang="en-GB" sz="1200" b="0" i="0" dirty="0">
                <a:solidFill>
                  <a:srgbClr val="0070C0"/>
                </a:solidFill>
                <a:latin typeface="Lato"/>
              </a:rPr>
              <a:t>Over a lifetime horizon varenicline dominated bupropion and NRT – it was cheaper and more effective - in all sensitivity analysis.</a:t>
            </a:r>
            <a:r>
              <a:rPr lang="en-GB" sz="1200" b="0" i="0" baseline="0" dirty="0">
                <a:solidFill>
                  <a:srgbClr val="0070C0"/>
                </a:solidFill>
                <a:latin typeface="Lato"/>
              </a:rPr>
              <a:t> </a:t>
            </a:r>
            <a:r>
              <a:rPr lang="en-GB" b="0" i="0" dirty="0">
                <a:solidFill>
                  <a:srgbClr val="0E0E0E"/>
                </a:solidFill>
                <a:latin typeface="Lato"/>
              </a:rPr>
              <a:t>Varenicline should normally be provided in conjunction with counselling and support, but that if such support is refused or is not available, this should not preclude treatment with varenicline. </a:t>
            </a:r>
            <a:r>
              <a:rPr lang="en-GB" sz="1200" b="0" i="0" dirty="0">
                <a:solidFill>
                  <a:srgbClr val="0E0E0E"/>
                </a:solidFill>
                <a:latin typeface="Lato"/>
              </a:rPr>
              <a:t>When NICE recommends a treatment 'as an option', the NHS must make sure it is available. </a:t>
            </a:r>
            <a:r>
              <a:rPr lang="en-GB" sz="1200" b="0" i="0" dirty="0">
                <a:solidFill>
                  <a:srgbClr val="FF0000"/>
                </a:solidFill>
                <a:latin typeface="Lato"/>
              </a:rPr>
              <a:t>This means that, if the doctor responsible for a patient's care thinks that varenicline is the right treatment for smoking cessation, it should be available for use, in line with NICE's recommendations.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rgbClr val="FF0000"/>
              </a:solidFill>
              <a:latin typeface="Lato"/>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dirty="0" err="1">
                <a:solidFill>
                  <a:srgbClr val="FF0000"/>
                </a:solidFill>
                <a:latin typeface="Lato"/>
              </a:rPr>
              <a:t>Ive</a:t>
            </a:r>
            <a:r>
              <a:rPr lang="en-GB" sz="1200" b="0" i="0" dirty="0">
                <a:solidFill>
                  <a:srgbClr val="FF0000"/>
                </a:solidFill>
                <a:latin typeface="Lato"/>
              </a:rPr>
              <a:t> seen this</a:t>
            </a:r>
            <a:r>
              <a:rPr lang="en-GB" sz="1200" b="0" i="0" baseline="0" dirty="0">
                <a:solidFill>
                  <a:srgbClr val="FF0000"/>
                </a:solidFill>
                <a:latin typeface="Lato"/>
              </a:rPr>
              <a:t> NICE recommendation misquoted in many different forums – stating that </a:t>
            </a:r>
            <a:r>
              <a:rPr lang="en-GB" sz="1200" b="0" i="0" baseline="0" dirty="0" err="1">
                <a:solidFill>
                  <a:srgbClr val="FF0000"/>
                </a:solidFill>
                <a:latin typeface="Lato"/>
              </a:rPr>
              <a:t>Varenciline</a:t>
            </a:r>
            <a:r>
              <a:rPr lang="en-GB" sz="1200" b="0" i="0" baseline="0" dirty="0">
                <a:solidFill>
                  <a:srgbClr val="FF0000"/>
                </a:solidFill>
                <a:latin typeface="Lato"/>
              </a:rPr>
              <a:t> can only be prescribed alongside specialist behavioural support and that it cannot be prescribed without it. This is wrong and remembering the NHS constitution – we, as clinicians, are here to provide fair and equal access to the most evidenced based medications for a patients disease. Do smokers get fair and equal access to this medication and indeed all of the ones we have covered? The only way to truly to do this is for all clinicians to have confidence and competence to proactively identify smokers and offer treatment for their tobacco addiction. </a:t>
            </a:r>
            <a:endParaRPr lang="en-GB" sz="1200" b="0" i="0" dirty="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rgbClr val="0070C0"/>
              </a:solidFill>
            </a:endParaRPr>
          </a:p>
          <a:p>
            <a:endParaRPr lang="en-GB" b="0" i="0" dirty="0"/>
          </a:p>
        </p:txBody>
      </p:sp>
    </p:spTree>
    <p:extLst>
      <p:ext uri="{BB962C8B-B14F-4D97-AF65-F5344CB8AC3E}">
        <p14:creationId xmlns:p14="http://schemas.microsoft.com/office/powerpoint/2010/main" val="1083158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EAGLES </a:t>
            </a:r>
            <a:r>
              <a:rPr lang="en-GB" baseline="0" dirty="0"/>
              <a:t> Trial, published in The Lancet in 2016 is, I believe, one of the most important trials in the field of medicine. It is a huge international RCT that recruited over 8000 smokers. Half of whom had a history of mental health illness and half that did not. This was a comprehensive and well-designed trial that had two aims:</a:t>
            </a:r>
          </a:p>
          <a:p>
            <a:endParaRPr lang="en-GB" baseline="0" dirty="0"/>
          </a:p>
          <a:p>
            <a:pPr marL="228600" indent="-228600">
              <a:buAutoNum type="arabicPeriod"/>
            </a:pPr>
            <a:r>
              <a:rPr lang="en-GB" baseline="0" dirty="0"/>
              <a:t>The find out what the best medication for tobacco addiction is by randomising participants to NRT, varenicline, bupropion and placebo. In other words this trial randomised smokers to every single treatment option for tobacco addiction in an adequately powered head to head RCT</a:t>
            </a:r>
          </a:p>
          <a:p>
            <a:pPr marL="228600" indent="-228600">
              <a:buAutoNum type="arabicPeriod"/>
            </a:pPr>
            <a:endParaRPr lang="en-GB" baseline="0" dirty="0"/>
          </a:p>
          <a:p>
            <a:pPr marL="228600" indent="-228600">
              <a:buAutoNum type="arabicPeriod"/>
            </a:pPr>
            <a:r>
              <a:rPr lang="en-GB" baseline="0" dirty="0"/>
              <a:t>To see if there was an increased risk of neuropsychiatric adverse events with any of the treatments for tobacco addiction.  </a:t>
            </a:r>
            <a:endParaRPr lang="en-GB" dirty="0"/>
          </a:p>
        </p:txBody>
      </p:sp>
    </p:spTree>
    <p:extLst>
      <p:ext uri="{BB962C8B-B14F-4D97-AF65-F5344CB8AC3E}">
        <p14:creationId xmlns:p14="http://schemas.microsoft.com/office/powerpoint/2010/main" val="2328218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this trial</a:t>
            </a:r>
            <a:r>
              <a:rPr lang="en-GB" baseline="0" dirty="0"/>
              <a:t> the study team went searching for neuropsychiatric adverse events through an extensive 16 symptom composite end-point and regular, detailed psychiatric evaluations during the follow up period. The trial was adequately powered to detect differences in neuropsychiatric side effects between the different treatment arms. </a:t>
            </a:r>
            <a:endParaRPr lang="en-GB" dirty="0"/>
          </a:p>
        </p:txBody>
      </p:sp>
    </p:spTree>
    <p:extLst>
      <p:ext uri="{BB962C8B-B14F-4D97-AF65-F5344CB8AC3E}">
        <p14:creationId xmlns:p14="http://schemas.microsoft.com/office/powerpoint/2010/main" val="2814814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firstly, which medication was best. </a:t>
            </a:r>
          </a:p>
          <a:p>
            <a:endParaRPr lang="en-GB" dirty="0"/>
          </a:p>
          <a:p>
            <a:r>
              <a:rPr lang="en-GB" dirty="0"/>
              <a:t>As per all the other trials – varenicline came out on top in all cohorts and at all time points</a:t>
            </a:r>
            <a:r>
              <a:rPr lang="en-GB" baseline="0" dirty="0"/>
              <a:t>. All of the medications work but varenicline was superior to NRT and bupropion. </a:t>
            </a:r>
            <a:endParaRPr lang="en-GB" dirty="0"/>
          </a:p>
        </p:txBody>
      </p:sp>
    </p:spTree>
    <p:extLst>
      <p:ext uri="{BB962C8B-B14F-4D97-AF65-F5344CB8AC3E}">
        <p14:creationId xmlns:p14="http://schemas.microsoft.com/office/powerpoint/2010/main" val="398962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mental</a:t>
            </a:r>
            <a:r>
              <a:rPr lang="en-GB" baseline="0" dirty="0"/>
              <a:t> health side effects..</a:t>
            </a:r>
          </a:p>
          <a:p>
            <a:endParaRPr lang="en-GB" baseline="0" dirty="0"/>
          </a:p>
          <a:p>
            <a:pPr algn="just">
              <a:lnSpc>
                <a:spcPct val="107000"/>
              </a:lnSpc>
              <a:spcAft>
                <a:spcPts val="720"/>
              </a:spcAft>
            </a:pPr>
            <a:r>
              <a:rPr lang="en-GB" u="none" dirty="0">
                <a:solidFill>
                  <a:srgbClr val="FF0000"/>
                </a:solidFill>
                <a:ea typeface="Calibri" panose="020F0502020204030204" pitchFamily="34" charset="0"/>
                <a:cs typeface="Arial" panose="020B0604020202020204" pitchFamily="34" charset="0"/>
              </a:rPr>
              <a:t>There is no increased risk of moderate to severe neuropsychiatric adverse events with varenicline.</a:t>
            </a:r>
            <a:r>
              <a:rPr lang="en-GB" u="none" baseline="0" dirty="0">
                <a:solidFill>
                  <a:srgbClr val="FF0000"/>
                </a:solidFill>
                <a:ea typeface="Calibri" panose="020F0502020204030204" pitchFamily="34" charset="0"/>
                <a:cs typeface="Arial" panose="020B0604020202020204" pitchFamily="34" charset="0"/>
              </a:rPr>
              <a:t> </a:t>
            </a:r>
            <a:r>
              <a:rPr lang="en-GB" u="none" dirty="0">
                <a:ea typeface="Calibri" panose="020F0502020204030204" pitchFamily="34" charset="0"/>
                <a:cs typeface="Arial" panose="020B0604020202020204" pitchFamily="34" charset="0"/>
              </a:rPr>
              <a:t>The act of stopping smoking carries a small risk of moderate to severe neuropsychiatric events and this is regardless of the treatment used. The risk is higher in those with a history of psychiatric illness (5%) versus those without (2%). </a:t>
            </a:r>
          </a:p>
          <a:p>
            <a:pPr algn="just">
              <a:lnSpc>
                <a:spcPct val="107000"/>
              </a:lnSpc>
              <a:spcAft>
                <a:spcPts val="720"/>
              </a:spcAft>
            </a:pPr>
            <a:endParaRPr lang="en-GB" u="none" dirty="0">
              <a:ea typeface="Calibri" panose="020F0502020204030204" pitchFamily="34" charset="0"/>
              <a:cs typeface="Arial" panose="020B0604020202020204" pitchFamily="34" charset="0"/>
            </a:endParaRPr>
          </a:p>
          <a:p>
            <a:pPr marL="0" marR="0" indent="0" algn="just" defTabSz="914400" rtl="0" eaLnBrk="1" fontAlgn="auto" latinLnBrk="0" hangingPunct="1">
              <a:lnSpc>
                <a:spcPct val="107000"/>
              </a:lnSpc>
              <a:spcBef>
                <a:spcPts val="0"/>
              </a:spcBef>
              <a:spcAft>
                <a:spcPts val="720"/>
              </a:spcAft>
              <a:buClrTx/>
              <a:buSzTx/>
              <a:buFontTx/>
              <a:buNone/>
              <a:tabLst/>
              <a:defRPr/>
            </a:pPr>
            <a:r>
              <a:rPr lang="en-GB" u="none" dirty="0">
                <a:ea typeface="Calibri" panose="020F0502020204030204" pitchFamily="34" charset="0"/>
                <a:cs typeface="Arial" panose="020B0604020202020204" pitchFamily="34" charset="0"/>
              </a:rPr>
              <a:t>Very importantly there was a global improvement in mental health in</a:t>
            </a:r>
            <a:r>
              <a:rPr lang="en-GB" u="none" baseline="0" dirty="0">
                <a:ea typeface="Calibri" panose="020F0502020204030204" pitchFamily="34" charset="0"/>
                <a:cs typeface="Arial" panose="020B0604020202020204" pitchFamily="34" charset="0"/>
              </a:rPr>
              <a:t> the long term across the study cohort. </a:t>
            </a:r>
            <a:r>
              <a:rPr lang="en-GB" dirty="0">
                <a:solidFill>
                  <a:schemeClr val="bg1"/>
                </a:solidFill>
              </a:rPr>
              <a:t>The average total ‘Hospital Anxiety and Depression Score’ improved from baseline through the treatment phase by about 2 points in the non-psychiatric cohort and 3 points in the psychiatric cohort, an eﬀect that was similar across the treatment groups. This was driven by stopping smoking.</a:t>
            </a:r>
            <a:r>
              <a:rPr lang="en-GB" baseline="0" dirty="0">
                <a:solidFill>
                  <a:schemeClr val="bg1"/>
                </a:solidFill>
              </a:rPr>
              <a:t> Stopping smoking improves mental health and so we have a duty of care to provide these treatments to those patients that need them most – those with mental health illness. Fair and equal access for all patients to the most evidenced based treatments. </a:t>
            </a:r>
            <a:endParaRPr lang="en-GB" dirty="0">
              <a:solidFill>
                <a:schemeClr val="bg1"/>
              </a:solidFill>
            </a:endParaRPr>
          </a:p>
          <a:p>
            <a:pPr algn="just">
              <a:lnSpc>
                <a:spcPct val="107000"/>
              </a:lnSpc>
              <a:spcAft>
                <a:spcPts val="720"/>
              </a:spcAft>
            </a:pPr>
            <a:endParaRPr lang="en-GB" u="none" dirty="0">
              <a:ea typeface="Calibri" panose="020F0502020204030204" pitchFamily="34" charset="0"/>
              <a:cs typeface="Arial" panose="020B0604020202020204" pitchFamily="34" charset="0"/>
            </a:endParaRPr>
          </a:p>
          <a:p>
            <a:pPr algn="just">
              <a:lnSpc>
                <a:spcPct val="107000"/>
              </a:lnSpc>
              <a:spcAft>
                <a:spcPts val="720"/>
              </a:spcAft>
            </a:pPr>
            <a:r>
              <a:rPr lang="en-GB" u="none" dirty="0">
                <a:ea typeface="Calibri" panose="020F0502020204030204" pitchFamily="34" charset="0"/>
                <a:cs typeface="Arial" panose="020B0604020202020204" pitchFamily="34" charset="0"/>
              </a:rPr>
              <a:t>The main message we must give to smokers trying to stop is that if there are struggling with mental health symptoms they must get help! It wont last forever and in the long run mental health will be much improved. </a:t>
            </a:r>
          </a:p>
          <a:p>
            <a:pPr algn="just">
              <a:lnSpc>
                <a:spcPct val="107000"/>
              </a:lnSpc>
              <a:spcAft>
                <a:spcPts val="720"/>
              </a:spcAft>
            </a:pPr>
            <a:endParaRPr lang="en-GB" u="none" dirty="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808320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_Dark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55068-2F23-B444-A24F-1C2F630CF1E5}"/>
              </a:ext>
            </a:extLst>
          </p:cNvPr>
          <p:cNvSpPr>
            <a:spLocks noGrp="1"/>
          </p:cNvSpPr>
          <p:nvPr>
            <p:ph type="ctrTitle"/>
          </p:nvPr>
        </p:nvSpPr>
        <p:spPr>
          <a:xfrm>
            <a:off x="496375" y="414134"/>
            <a:ext cx="6831211" cy="533744"/>
          </a:xfrm>
          <a:prstGeom prst="rect">
            <a:avLst/>
          </a:prstGeom>
        </p:spPr>
        <p:txBody>
          <a:bodyPr anchor="ctr"/>
          <a:lstStyle>
            <a:lvl1pPr algn="l">
              <a:defRPr sz="2400" b="1">
                <a:solidFill>
                  <a:schemeClr val="accent1"/>
                </a:solidFill>
              </a:defRPr>
            </a:lvl1pPr>
          </a:lstStyle>
          <a:p>
            <a:r>
              <a:rPr lang="en-US" dirty="0"/>
              <a:t>Click to edit Master title style</a:t>
            </a:r>
          </a:p>
        </p:txBody>
      </p:sp>
      <p:sp>
        <p:nvSpPr>
          <p:cNvPr id="5" name="Title 5">
            <a:extLst>
              <a:ext uri="{FF2B5EF4-FFF2-40B4-BE49-F238E27FC236}">
                <a16:creationId xmlns:a16="http://schemas.microsoft.com/office/drawing/2014/main" id="{9FD0670A-E44A-00A0-C18B-68C9552C1E87}"/>
              </a:ext>
              <a:ext uri="{C183D7F6-B498-43B3-948B-1728B52AA6E4}">
                <adec:decorative xmlns:adec="http://schemas.microsoft.com/office/drawing/2017/decorative" val="1"/>
              </a:ext>
            </a:extLst>
          </p:cNvPr>
          <p:cNvSpPr txBox="1">
            <a:spLocks/>
          </p:cNvSpPr>
          <p:nvPr userDrawn="1"/>
        </p:nvSpPr>
        <p:spPr>
          <a:xfrm>
            <a:off x="600878" y="406376"/>
            <a:ext cx="5248714" cy="401499"/>
          </a:xfrm>
          <a:prstGeom prst="rect">
            <a:avLst/>
          </a:prstGeom>
        </p:spPr>
        <p:txBody>
          <a:bodyPr>
            <a:noAutofit/>
          </a:bodyPr>
          <a:lstStyle>
            <a:lvl1pPr algn="l" defTabSz="914400" rtl="0" eaLnBrk="1" latinLnBrk="0" hangingPunct="1">
              <a:lnSpc>
                <a:spcPct val="90000"/>
              </a:lnSpc>
              <a:spcBef>
                <a:spcPct val="0"/>
              </a:spcBef>
              <a:buNone/>
              <a:defRPr sz="2700" b="0" i="0" kern="1200">
                <a:solidFill>
                  <a:schemeClr val="tx1"/>
                </a:solidFill>
                <a:latin typeface="Arial" panose="020B0604020202020204" pitchFamily="34" charset="0"/>
                <a:ea typeface="+mj-ea"/>
                <a:cs typeface="+mj-cs"/>
              </a:defRPr>
            </a:lvl1pPr>
          </a:lstStyle>
          <a:p>
            <a:endParaRPr lang="en-GB" sz="2400" b="1" dirty="0">
              <a:solidFill>
                <a:schemeClr val="accent1"/>
              </a:solidFill>
            </a:endParaRPr>
          </a:p>
        </p:txBody>
      </p:sp>
      <p:pic>
        <p:nvPicPr>
          <p:cNvPr id="3" name="Picture 2" descr="A logo with black text&#10;&#10;Description automatically generated">
            <a:extLst>
              <a:ext uri="{FF2B5EF4-FFF2-40B4-BE49-F238E27FC236}">
                <a16:creationId xmlns:a16="http://schemas.microsoft.com/office/drawing/2014/main" id="{CD95E005-F8EE-AA08-6DB6-13EB8A765A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82079" y="178352"/>
            <a:ext cx="2414369" cy="912660"/>
          </a:xfrm>
          <a:prstGeom prst="rect">
            <a:avLst/>
          </a:prstGeom>
        </p:spPr>
      </p:pic>
    </p:spTree>
    <p:extLst>
      <p:ext uri="{BB962C8B-B14F-4D97-AF65-F5344CB8AC3E}">
        <p14:creationId xmlns:p14="http://schemas.microsoft.com/office/powerpoint/2010/main" val="3295273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1326F4BF-084A-CECB-3C13-CE2638735889}"/>
              </a:ext>
            </a:extLst>
          </p:cNvPr>
          <p:cNvCxnSpPr/>
          <p:nvPr/>
        </p:nvCxnSpPr>
        <p:spPr>
          <a:xfrm>
            <a:off x="535577" y="3358700"/>
            <a:ext cx="4052454"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1229509"/>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Slide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2C50080-2430-D040-AA97-5F3B18420EE6}"/>
              </a:ext>
            </a:extLst>
          </p:cNvPr>
          <p:cNvSpPr>
            <a:spLocks noGrp="1"/>
          </p:cNvSpPr>
          <p:nvPr>
            <p:ph type="subTitle" idx="1" hasCustomPrompt="1"/>
          </p:nvPr>
        </p:nvSpPr>
        <p:spPr>
          <a:xfrm>
            <a:off x="5878285" y="4389120"/>
            <a:ext cx="2858211" cy="754380"/>
          </a:xfrm>
          <a:prstGeom prst="rect">
            <a:avLst/>
          </a:prstGeom>
        </p:spPr>
        <p:txBody>
          <a:bodyPr>
            <a:normAutofit/>
          </a:bodyPr>
          <a:lstStyle>
            <a:lvl1pPr marL="0" indent="0" algn="r">
              <a:buNone/>
              <a:defRPr sz="1200" b="0">
                <a:solidFill>
                  <a:srgbClr val="425563"/>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Presentation by: John Smith</a:t>
            </a:r>
            <a:br>
              <a:rPr lang="en-US"/>
            </a:br>
            <a:r>
              <a:rPr lang="en-US"/>
              <a:t>Date to go here</a:t>
            </a:r>
          </a:p>
        </p:txBody>
      </p:sp>
      <p:sp>
        <p:nvSpPr>
          <p:cNvPr id="4" name="Title 1">
            <a:extLst>
              <a:ext uri="{FF2B5EF4-FFF2-40B4-BE49-F238E27FC236}">
                <a16:creationId xmlns:a16="http://schemas.microsoft.com/office/drawing/2014/main" id="{0065C174-ED0C-A44F-851C-56713AD9161A}"/>
              </a:ext>
            </a:extLst>
          </p:cNvPr>
          <p:cNvSpPr>
            <a:spLocks noGrp="1"/>
          </p:cNvSpPr>
          <p:nvPr>
            <p:ph type="ctrTitle" hasCustomPrompt="1"/>
          </p:nvPr>
        </p:nvSpPr>
        <p:spPr>
          <a:xfrm>
            <a:off x="535577" y="2272937"/>
            <a:ext cx="8126171" cy="937565"/>
          </a:xfrm>
          <a:prstGeom prst="rect">
            <a:avLst/>
          </a:prstGeom>
        </p:spPr>
        <p:txBody>
          <a:bodyPr anchor="b">
            <a:normAutofit/>
          </a:bodyPr>
          <a:lstStyle>
            <a:lvl1pPr algn="l">
              <a:defRPr sz="2700">
                <a:solidFill>
                  <a:schemeClr val="bg1"/>
                </a:solidFill>
                <a:latin typeface="Arial" panose="020B0604020202020204" pitchFamily="34" charset="0"/>
                <a:cs typeface="Arial" panose="020B0604020202020204" pitchFamily="34" charset="0"/>
              </a:defRPr>
            </a:lvl1pPr>
          </a:lstStyle>
          <a:p>
            <a:r>
              <a:rPr lang="en-US"/>
              <a:t>Presentation title to go in here</a:t>
            </a:r>
          </a:p>
        </p:txBody>
      </p:sp>
    </p:spTree>
    <p:extLst>
      <p:ext uri="{BB962C8B-B14F-4D97-AF65-F5344CB8AC3E}">
        <p14:creationId xmlns:p14="http://schemas.microsoft.com/office/powerpoint/2010/main" val="37977404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vider Slide Pi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F16397-FE65-A44E-8565-615E9F88D85D}"/>
              </a:ext>
            </a:extLst>
          </p:cNvPr>
          <p:cNvSpPr>
            <a:spLocks noGrp="1"/>
          </p:cNvSpPr>
          <p:nvPr>
            <p:ph type="ctrTitle" hasCustomPrompt="1"/>
          </p:nvPr>
        </p:nvSpPr>
        <p:spPr>
          <a:xfrm>
            <a:off x="535578" y="2272937"/>
            <a:ext cx="5038997" cy="937565"/>
          </a:xfrm>
          <a:prstGeom prst="rect">
            <a:avLst/>
          </a:prstGeom>
        </p:spPr>
        <p:txBody>
          <a:bodyPr anchor="b">
            <a:normAutofit/>
          </a:bodyPr>
          <a:lstStyle>
            <a:lvl1pPr algn="l">
              <a:defRPr sz="2700">
                <a:solidFill>
                  <a:schemeClr val="bg1"/>
                </a:solidFill>
                <a:latin typeface="Arial" panose="020B0604020202020204" pitchFamily="34" charset="0"/>
                <a:cs typeface="Arial" panose="020B0604020202020204" pitchFamily="34" charset="0"/>
              </a:defRPr>
            </a:lvl1pPr>
          </a:lstStyle>
          <a:p>
            <a:r>
              <a:rPr lang="en-US"/>
              <a:t>Divider title to go in here</a:t>
            </a:r>
          </a:p>
        </p:txBody>
      </p:sp>
    </p:spTree>
    <p:extLst>
      <p:ext uri="{BB962C8B-B14F-4D97-AF65-F5344CB8AC3E}">
        <p14:creationId xmlns:p14="http://schemas.microsoft.com/office/powerpoint/2010/main" val="469931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EC2A31-E853-422A-A486-19BD02ECBB56}"/>
              </a:ext>
            </a:extLst>
          </p:cNvPr>
          <p:cNvSpPr>
            <a:spLocks noGrp="1"/>
          </p:cNvSpPr>
          <p:nvPr>
            <p:ph type="dt" sz="half" idx="10"/>
          </p:nvPr>
        </p:nvSpPr>
        <p:spPr/>
        <p:txBody>
          <a:bodyPr/>
          <a:lstStyle>
            <a:lvl1pPr>
              <a:defRPr b="0" i="0">
                <a:latin typeface="Arial" panose="020B0604020202020204" pitchFamily="34" charset="0"/>
              </a:defRPr>
            </a:lvl1pPr>
          </a:lstStyle>
          <a:p>
            <a:fld id="{F1804A17-F784-44D0-AA89-41ED815956C5}" type="datetimeFigureOut">
              <a:rPr lang="en-GB" smtClean="0"/>
              <a:pPr/>
              <a:t>19/11/2024</a:t>
            </a:fld>
            <a:endParaRPr lang="en-GB" dirty="0"/>
          </a:p>
        </p:txBody>
      </p:sp>
      <p:sp>
        <p:nvSpPr>
          <p:cNvPr id="3" name="Footer Placeholder 2">
            <a:extLst>
              <a:ext uri="{FF2B5EF4-FFF2-40B4-BE49-F238E27FC236}">
                <a16:creationId xmlns:a16="http://schemas.microsoft.com/office/drawing/2014/main" id="{EC9D03B8-3F46-40DB-A416-A2DA7F1AB591}"/>
              </a:ext>
            </a:extLst>
          </p:cNvPr>
          <p:cNvSpPr>
            <a:spLocks noGrp="1"/>
          </p:cNvSpPr>
          <p:nvPr>
            <p:ph type="ftr" sz="quarter" idx="11"/>
          </p:nvPr>
        </p:nvSpPr>
        <p:spPr/>
        <p:txBody>
          <a:bodyPr/>
          <a:lstStyle>
            <a:lvl1pPr>
              <a:defRPr b="0" i="0">
                <a:latin typeface="Arial" panose="020B0604020202020204" pitchFamily="34" charset="0"/>
              </a:defRPr>
            </a:lvl1pPr>
          </a:lstStyle>
          <a:p>
            <a:endParaRPr lang="en-GB" dirty="0"/>
          </a:p>
        </p:txBody>
      </p:sp>
      <p:sp>
        <p:nvSpPr>
          <p:cNvPr id="4" name="Slide Number Placeholder 3">
            <a:extLst>
              <a:ext uri="{FF2B5EF4-FFF2-40B4-BE49-F238E27FC236}">
                <a16:creationId xmlns:a16="http://schemas.microsoft.com/office/drawing/2014/main" id="{E9058CD1-FE3C-48F2-B82A-630274B43B2B}"/>
              </a:ext>
            </a:extLst>
          </p:cNvPr>
          <p:cNvSpPr>
            <a:spLocks noGrp="1"/>
          </p:cNvSpPr>
          <p:nvPr>
            <p:ph type="sldNum" sz="quarter" idx="12"/>
          </p:nvPr>
        </p:nvSpPr>
        <p:spPr/>
        <p:txBody>
          <a:bodyPr/>
          <a:lstStyle>
            <a:lvl1pPr>
              <a:defRPr b="0" i="0">
                <a:latin typeface="Arial" panose="020B0604020202020204" pitchFamily="34" charset="0"/>
              </a:defRPr>
            </a:lvl1pPr>
          </a:lstStyle>
          <a:p>
            <a:fld id="{2A4E8A0A-3FF9-4DB4-8EE4-449CECE41901}" type="slidenum">
              <a:rPr lang="en-GB" smtClean="0"/>
              <a:pPr/>
              <a:t>‹#›</a:t>
            </a:fld>
            <a:endParaRPr lang="en-GB"/>
          </a:p>
        </p:txBody>
      </p:sp>
    </p:spTree>
    <p:extLst>
      <p:ext uri="{BB962C8B-B14F-4D97-AF65-F5344CB8AC3E}">
        <p14:creationId xmlns:p14="http://schemas.microsoft.com/office/powerpoint/2010/main" val="1474755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471EA-FC25-4B67-85DA-A2EA5CCEA753}"/>
              </a:ext>
            </a:extLst>
          </p:cNvPr>
          <p:cNvSpPr>
            <a:spLocks noGrp="1"/>
          </p:cNvSpPr>
          <p:nvPr>
            <p:ph type="title"/>
          </p:nvPr>
        </p:nvSpPr>
        <p:spPr>
          <a:xfrm>
            <a:off x="628650" y="471862"/>
            <a:ext cx="7886700" cy="379786"/>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78F6A4E-32A8-420A-97DB-0DFF9F98EFF5}"/>
              </a:ext>
            </a:extLst>
          </p:cNvPr>
          <p:cNvSpPr>
            <a:spLocks noGrp="1"/>
          </p:cNvSpPr>
          <p:nvPr>
            <p:ph idx="1"/>
          </p:nvPr>
        </p:nvSpPr>
        <p:spPr>
          <a:xfrm>
            <a:off x="628650" y="1057835"/>
            <a:ext cx="7886700" cy="357449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8EB04AD-9EED-4C37-9205-F9212F43EE7B}"/>
              </a:ext>
            </a:extLst>
          </p:cNvPr>
          <p:cNvSpPr>
            <a:spLocks noGrp="1"/>
          </p:cNvSpPr>
          <p:nvPr>
            <p:ph type="dt" sz="half" idx="10"/>
          </p:nvPr>
        </p:nvSpPr>
        <p:spPr/>
        <p:txBody>
          <a:bodyPr/>
          <a:lstStyle>
            <a:lvl1pPr>
              <a:defRPr b="0" i="0">
                <a:latin typeface="Arial" panose="020B0604020202020204" pitchFamily="34" charset="0"/>
              </a:defRPr>
            </a:lvl1pPr>
          </a:lstStyle>
          <a:p>
            <a:endParaRPr lang="en-GB" dirty="0"/>
          </a:p>
        </p:txBody>
      </p:sp>
      <p:sp>
        <p:nvSpPr>
          <p:cNvPr id="5" name="Footer Placeholder 4">
            <a:extLst>
              <a:ext uri="{FF2B5EF4-FFF2-40B4-BE49-F238E27FC236}">
                <a16:creationId xmlns:a16="http://schemas.microsoft.com/office/drawing/2014/main" id="{C5287059-7D18-447A-AAFA-76320FF0E376}"/>
              </a:ext>
            </a:extLst>
          </p:cNvPr>
          <p:cNvSpPr>
            <a:spLocks noGrp="1"/>
          </p:cNvSpPr>
          <p:nvPr>
            <p:ph type="ftr" sz="quarter" idx="11"/>
          </p:nvPr>
        </p:nvSpPr>
        <p:spPr/>
        <p:txBody>
          <a:bodyPr/>
          <a:lstStyle>
            <a:lvl1pPr>
              <a:defRPr b="0" i="0">
                <a:latin typeface="Arial" panose="020B0604020202020204" pitchFamily="34" charset="0"/>
              </a:defRPr>
            </a:lvl1pPr>
          </a:lstStyle>
          <a:p>
            <a:endParaRPr lang="en-GB" dirty="0"/>
          </a:p>
        </p:txBody>
      </p:sp>
      <p:sp>
        <p:nvSpPr>
          <p:cNvPr id="6" name="Slide Number Placeholder 5">
            <a:extLst>
              <a:ext uri="{FF2B5EF4-FFF2-40B4-BE49-F238E27FC236}">
                <a16:creationId xmlns:a16="http://schemas.microsoft.com/office/drawing/2014/main" id="{C36662AB-8DC9-4285-A0DA-D71AA1DAD19B}"/>
              </a:ext>
            </a:extLst>
          </p:cNvPr>
          <p:cNvSpPr>
            <a:spLocks noGrp="1"/>
          </p:cNvSpPr>
          <p:nvPr>
            <p:ph type="sldNum" sz="quarter" idx="12"/>
          </p:nvPr>
        </p:nvSpPr>
        <p:spPr/>
        <p:txBody>
          <a:bodyPr/>
          <a:lstStyle>
            <a:lvl1pPr>
              <a:defRPr b="0" i="0">
                <a:latin typeface="Arial" panose="020B0604020202020204" pitchFamily="34" charset="0"/>
              </a:defRPr>
            </a:lvl1pPr>
          </a:lstStyle>
          <a:p>
            <a:endParaRPr lang="en-GB" dirty="0"/>
          </a:p>
        </p:txBody>
      </p:sp>
    </p:spTree>
    <p:extLst>
      <p:ext uri="{BB962C8B-B14F-4D97-AF65-F5344CB8AC3E}">
        <p14:creationId xmlns:p14="http://schemas.microsoft.com/office/powerpoint/2010/main" val="4005931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FD563-5A71-1FD9-8D7D-DAA76E0DB2A7}"/>
              </a:ext>
            </a:extLst>
          </p:cNvPr>
          <p:cNvSpPr>
            <a:spLocks noGrp="1"/>
          </p:cNvSpPr>
          <p:nvPr>
            <p:ph type="title"/>
          </p:nvPr>
        </p:nvSpPr>
        <p:spPr>
          <a:xfrm>
            <a:off x="628650" y="471862"/>
            <a:ext cx="7886700" cy="379786"/>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4A2E977-05A3-D597-8177-EF6527B3AB47}"/>
              </a:ext>
            </a:extLst>
          </p:cNvPr>
          <p:cNvSpPr>
            <a:spLocks noGrp="1"/>
          </p:cNvSpPr>
          <p:nvPr>
            <p:ph type="dt" sz="half" idx="10"/>
          </p:nvPr>
        </p:nvSpPr>
        <p:spPr/>
        <p:txBody>
          <a:bodyPr/>
          <a:lstStyle>
            <a:lvl1pPr>
              <a:defRPr b="0" i="0">
                <a:latin typeface="Arial" panose="020B0604020202020204" pitchFamily="34" charset="0"/>
              </a:defRPr>
            </a:lvl1pPr>
          </a:lstStyle>
          <a:p>
            <a:fld id="{83201926-6A07-4591-9E24-26A5ABCF762B}" type="datetimeFigureOut">
              <a:rPr lang="en-GB" smtClean="0"/>
              <a:pPr/>
              <a:t>19/11/2024</a:t>
            </a:fld>
            <a:endParaRPr lang="en-GB"/>
          </a:p>
        </p:txBody>
      </p:sp>
      <p:sp>
        <p:nvSpPr>
          <p:cNvPr id="4" name="Footer Placeholder 3">
            <a:extLst>
              <a:ext uri="{FF2B5EF4-FFF2-40B4-BE49-F238E27FC236}">
                <a16:creationId xmlns:a16="http://schemas.microsoft.com/office/drawing/2014/main" id="{AF145427-169F-D600-71DF-ADADF7732113}"/>
              </a:ext>
            </a:extLst>
          </p:cNvPr>
          <p:cNvSpPr>
            <a:spLocks noGrp="1"/>
          </p:cNvSpPr>
          <p:nvPr>
            <p:ph type="ftr" sz="quarter" idx="11"/>
          </p:nvPr>
        </p:nvSpPr>
        <p:spPr/>
        <p:txBody>
          <a:bodyPr/>
          <a:lstStyle>
            <a:lvl1pPr>
              <a:defRPr b="0" i="0">
                <a:latin typeface="Arial" panose="020B0604020202020204" pitchFamily="34" charset="0"/>
              </a:defRPr>
            </a:lvl1pPr>
          </a:lstStyle>
          <a:p>
            <a:endParaRPr lang="en-GB"/>
          </a:p>
        </p:txBody>
      </p:sp>
      <p:sp>
        <p:nvSpPr>
          <p:cNvPr id="5" name="Slide Number Placeholder 4">
            <a:extLst>
              <a:ext uri="{FF2B5EF4-FFF2-40B4-BE49-F238E27FC236}">
                <a16:creationId xmlns:a16="http://schemas.microsoft.com/office/drawing/2014/main" id="{96371269-2A5B-D95C-1FAA-B62364F8477B}"/>
              </a:ext>
            </a:extLst>
          </p:cNvPr>
          <p:cNvSpPr>
            <a:spLocks noGrp="1"/>
          </p:cNvSpPr>
          <p:nvPr>
            <p:ph type="sldNum" sz="quarter" idx="12"/>
          </p:nvPr>
        </p:nvSpPr>
        <p:spPr/>
        <p:txBody>
          <a:bodyPr/>
          <a:lstStyle>
            <a:lvl1pPr>
              <a:defRPr b="0" i="0">
                <a:latin typeface="Arial" panose="020B0604020202020204" pitchFamily="34" charset="0"/>
              </a:defRPr>
            </a:lvl1pPr>
          </a:lstStyle>
          <a:p>
            <a:fld id="{038432DE-738A-46BC-9160-A5155BF97471}" type="slidenum">
              <a:rPr lang="en-GB" smtClean="0"/>
              <a:pPr/>
              <a:t>‹#›</a:t>
            </a:fld>
            <a:endParaRPr lang="en-GB"/>
          </a:p>
        </p:txBody>
      </p:sp>
    </p:spTree>
    <p:extLst>
      <p:ext uri="{BB962C8B-B14F-4D97-AF65-F5344CB8AC3E}">
        <p14:creationId xmlns:p14="http://schemas.microsoft.com/office/powerpoint/2010/main" val="4192693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9B90BD0-8FBF-EC9C-5CB9-82DAE1CBF529}"/>
              </a:ext>
            </a:extLst>
          </p:cNvPr>
          <p:cNvSpPr>
            <a:spLocks noGrp="1"/>
          </p:cNvSpPr>
          <p:nvPr>
            <p:ph type="dt" sz="half" idx="10"/>
          </p:nvPr>
        </p:nvSpPr>
        <p:spPr/>
        <p:txBody>
          <a:bodyPr/>
          <a:lstStyle>
            <a:lvl1pPr>
              <a:defRPr b="0" i="0">
                <a:latin typeface="Arial" panose="020B0604020202020204" pitchFamily="34" charset="0"/>
              </a:defRPr>
            </a:lvl1pPr>
          </a:lstStyle>
          <a:p>
            <a:endParaRPr lang="en-GB" dirty="0"/>
          </a:p>
        </p:txBody>
      </p:sp>
      <p:sp>
        <p:nvSpPr>
          <p:cNvPr id="5" name="Footer Placeholder 4">
            <a:extLst>
              <a:ext uri="{FF2B5EF4-FFF2-40B4-BE49-F238E27FC236}">
                <a16:creationId xmlns:a16="http://schemas.microsoft.com/office/drawing/2014/main" id="{7C955355-4786-0BE7-16DE-4D8BF3EFEA17}"/>
              </a:ext>
            </a:extLst>
          </p:cNvPr>
          <p:cNvSpPr>
            <a:spLocks noGrp="1"/>
          </p:cNvSpPr>
          <p:nvPr>
            <p:ph type="ftr" sz="quarter" idx="11"/>
          </p:nvPr>
        </p:nvSpPr>
        <p:spPr/>
        <p:txBody>
          <a:bodyPr/>
          <a:lstStyle>
            <a:lvl1pPr>
              <a:defRPr b="0" i="0">
                <a:latin typeface="Arial" panose="020B0604020202020204" pitchFamily="34" charset="0"/>
              </a:defRPr>
            </a:lvl1pPr>
          </a:lstStyle>
          <a:p>
            <a:endParaRPr lang="en-GB" dirty="0"/>
          </a:p>
        </p:txBody>
      </p:sp>
      <p:sp>
        <p:nvSpPr>
          <p:cNvPr id="6" name="Slide Number Placeholder 5">
            <a:extLst>
              <a:ext uri="{FF2B5EF4-FFF2-40B4-BE49-F238E27FC236}">
                <a16:creationId xmlns:a16="http://schemas.microsoft.com/office/drawing/2014/main" id="{43D980D1-5B5F-61A1-EE47-357D1CE416ED}"/>
              </a:ext>
            </a:extLst>
          </p:cNvPr>
          <p:cNvSpPr>
            <a:spLocks noGrp="1"/>
          </p:cNvSpPr>
          <p:nvPr>
            <p:ph type="sldNum" sz="quarter" idx="12"/>
          </p:nvPr>
        </p:nvSpPr>
        <p:spPr/>
        <p:txBody>
          <a:bodyPr/>
          <a:lstStyle>
            <a:lvl1pPr>
              <a:defRPr b="0" i="0">
                <a:latin typeface="Arial" panose="020B0604020202020204" pitchFamily="34" charset="0"/>
              </a:defRPr>
            </a:lvl1pPr>
          </a:lstStyle>
          <a:p>
            <a:endParaRPr lang="en-GB" dirty="0"/>
          </a:p>
        </p:txBody>
      </p:sp>
      <p:pic>
        <p:nvPicPr>
          <p:cNvPr id="7" name="Picture 6" descr="A circular white and blue symbol&#10;&#10;Description automatically generated with medium confidence">
            <a:extLst>
              <a:ext uri="{FF2B5EF4-FFF2-40B4-BE49-F238E27FC236}">
                <a16:creationId xmlns:a16="http://schemas.microsoft.com/office/drawing/2014/main" id="{521CBE6C-1A00-FD0A-FDEF-E42DF9F8107E}"/>
              </a:ext>
            </a:extLst>
          </p:cNvPr>
          <p:cNvPicPr>
            <a:picLocks noChangeAspect="1"/>
          </p:cNvPicPr>
          <p:nvPr userDrawn="1"/>
        </p:nvPicPr>
        <p:blipFill>
          <a:blip r:embed="rId2"/>
          <a:stretch>
            <a:fillRect/>
          </a:stretch>
        </p:blipFill>
        <p:spPr>
          <a:xfrm>
            <a:off x="-3592446" y="251396"/>
            <a:ext cx="7378062" cy="7378062"/>
          </a:xfrm>
          <a:prstGeom prst="rect">
            <a:avLst/>
          </a:prstGeom>
        </p:spPr>
      </p:pic>
      <p:pic>
        <p:nvPicPr>
          <p:cNvPr id="9" name="Picture 8" descr="Make Smoking History | Greater Manchester (@HistoryMakersGM) / Twitter">
            <a:extLst>
              <a:ext uri="{FF2B5EF4-FFF2-40B4-BE49-F238E27FC236}">
                <a16:creationId xmlns:a16="http://schemas.microsoft.com/office/drawing/2014/main" id="{D5B70EFD-8565-606E-94A5-6D071E21141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47094" y="251396"/>
            <a:ext cx="859220" cy="8592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210B022-25D4-B1D3-0C14-ED664F9C3E0D}"/>
              </a:ext>
            </a:extLst>
          </p:cNvPr>
          <p:cNvSpPr>
            <a:spLocks noGrp="1"/>
          </p:cNvSpPr>
          <p:nvPr>
            <p:ph type="title"/>
          </p:nvPr>
        </p:nvSpPr>
        <p:spPr>
          <a:xfrm>
            <a:off x="712379" y="1501973"/>
            <a:ext cx="5806409" cy="2139553"/>
          </a:xfrm>
          <a:prstGeom prst="rect">
            <a:avLst/>
          </a:prstGeom>
        </p:spPr>
        <p:txBody>
          <a:bodyPr anchor="ctr"/>
          <a:lstStyle>
            <a:lvl1pPr>
              <a:defRPr sz="4400">
                <a:solidFill>
                  <a:schemeClr val="accent5"/>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932438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S 2 COLUMN">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971550" y="1314450"/>
            <a:ext cx="3726000" cy="3086100"/>
          </a:xfrm>
          <a:prstGeom prst="rect">
            <a:avLst/>
          </a:prstGeom>
        </p:spPr>
        <p:txBody>
          <a:bodyPr vert="horz"/>
          <a:lstStyle>
            <a:lvl1pPr>
              <a:defRPr baseline="0"/>
            </a:lvl1pPr>
          </a:lstStyle>
          <a:p>
            <a:pPr lvl="0"/>
            <a:r>
              <a:rPr lang="en-GB" dirty="0"/>
              <a:t>CONTENTS GO HERE</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ext Placeholder 4"/>
          <p:cNvSpPr>
            <a:spLocks noGrp="1"/>
          </p:cNvSpPr>
          <p:nvPr>
            <p:ph type="body" sz="quarter" idx="11" hasCustomPrompt="1"/>
          </p:nvPr>
        </p:nvSpPr>
        <p:spPr>
          <a:xfrm>
            <a:off x="5029201" y="1314450"/>
            <a:ext cx="3725999" cy="3086100"/>
          </a:xfrm>
          <a:prstGeom prst="rect">
            <a:avLst/>
          </a:prstGeom>
        </p:spPr>
        <p:txBody>
          <a:bodyPr vert="horz"/>
          <a:lstStyle/>
          <a:p>
            <a:pPr lvl="0"/>
            <a:r>
              <a:rPr lang="en-GB" dirty="0"/>
              <a:t>CONTENTS GO HERE</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Date Placeholder 1"/>
          <p:cNvSpPr>
            <a:spLocks noGrp="1"/>
          </p:cNvSpPr>
          <p:nvPr>
            <p:ph type="dt" sz="half" idx="12"/>
          </p:nvPr>
        </p:nvSpPr>
        <p:spPr/>
        <p:txBody>
          <a:bodyPr/>
          <a:lstStyle>
            <a:lvl1pPr>
              <a:defRPr b="0" i="0">
                <a:latin typeface="Arial" panose="020B0604020202020204" pitchFamily="34" charset="0"/>
              </a:defRPr>
            </a:lvl1pPr>
          </a:lstStyle>
          <a:p>
            <a:r>
              <a:rPr lang="en-US"/>
              <a:t>DATE 2017</a:t>
            </a:r>
            <a:endParaRPr lang="en-US" dirty="0"/>
          </a:p>
        </p:txBody>
      </p:sp>
      <p:sp>
        <p:nvSpPr>
          <p:cNvPr id="4" name="Footer Placeholder 3"/>
          <p:cNvSpPr>
            <a:spLocks noGrp="1"/>
          </p:cNvSpPr>
          <p:nvPr>
            <p:ph type="ftr" sz="quarter" idx="13"/>
          </p:nvPr>
        </p:nvSpPr>
        <p:spPr/>
        <p:txBody>
          <a:bodyPr/>
          <a:lstStyle>
            <a:lvl1pPr>
              <a:defRPr b="0" i="0">
                <a:latin typeface="Arial" panose="020B0604020202020204" pitchFamily="34" charset="0"/>
              </a:defRPr>
            </a:lvl1pPr>
          </a:lstStyle>
          <a:p>
            <a:endParaRPr lang="en-US" dirty="0"/>
          </a:p>
        </p:txBody>
      </p:sp>
      <p:sp>
        <p:nvSpPr>
          <p:cNvPr id="8" name="Title 7"/>
          <p:cNvSpPr>
            <a:spLocks noGrp="1"/>
          </p:cNvSpPr>
          <p:nvPr>
            <p:ph type="title"/>
          </p:nvPr>
        </p:nvSpPr>
        <p:spPr>
          <a:xfrm>
            <a:off x="628650" y="471862"/>
            <a:ext cx="7886700" cy="379786"/>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245980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1_Cover slide_Dark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55068-2F23-B444-A24F-1C2F630CF1E5}"/>
              </a:ext>
            </a:extLst>
          </p:cNvPr>
          <p:cNvSpPr>
            <a:spLocks noGrp="1"/>
          </p:cNvSpPr>
          <p:nvPr>
            <p:ph type="ctrTitle"/>
          </p:nvPr>
        </p:nvSpPr>
        <p:spPr>
          <a:xfrm>
            <a:off x="931024" y="2186268"/>
            <a:ext cx="6831211" cy="715671"/>
          </a:xfrm>
        </p:spPr>
        <p:txBody>
          <a:bodyPr anchor="b"/>
          <a:lstStyle>
            <a:lvl1pPr algn="l">
              <a:defRPr sz="3500">
                <a:solidFill>
                  <a:schemeClr val="bg1"/>
                </a:solidFill>
              </a:defRPr>
            </a:lvl1pPr>
          </a:lstStyle>
          <a:p>
            <a:r>
              <a:rPr lang="en-GB"/>
              <a:t>Click to edit Master title style</a:t>
            </a:r>
            <a:endParaRPr lang="en-US" dirty="0"/>
          </a:p>
        </p:txBody>
      </p:sp>
      <p:sp>
        <p:nvSpPr>
          <p:cNvPr id="3" name="Subtitle 2">
            <a:extLst>
              <a:ext uri="{FF2B5EF4-FFF2-40B4-BE49-F238E27FC236}">
                <a16:creationId xmlns:a16="http://schemas.microsoft.com/office/drawing/2014/main" id="{F259E2D4-0CB2-8741-9BB8-6A9A11799B82}"/>
              </a:ext>
            </a:extLst>
          </p:cNvPr>
          <p:cNvSpPr>
            <a:spLocks noGrp="1"/>
          </p:cNvSpPr>
          <p:nvPr>
            <p:ph type="subTitle" idx="1"/>
          </p:nvPr>
        </p:nvSpPr>
        <p:spPr>
          <a:xfrm>
            <a:off x="931024" y="3079248"/>
            <a:ext cx="6858000" cy="1241425"/>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Tree>
    <p:extLst>
      <p:ext uri="{BB962C8B-B14F-4D97-AF65-F5344CB8AC3E}">
        <p14:creationId xmlns:p14="http://schemas.microsoft.com/office/powerpoint/2010/main" val="1274587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0B022-25D4-B1D3-0C14-ED664F9C3E0D}"/>
              </a:ext>
            </a:extLst>
          </p:cNvPr>
          <p:cNvSpPr>
            <a:spLocks noGrp="1"/>
          </p:cNvSpPr>
          <p:nvPr>
            <p:ph type="title"/>
          </p:nvPr>
        </p:nvSpPr>
        <p:spPr>
          <a:xfrm>
            <a:off x="623888" y="1282304"/>
            <a:ext cx="7886700" cy="2139553"/>
          </a:xfrm>
        </p:spPr>
        <p:txBody>
          <a:bodyPr anchor="b"/>
          <a:lstStyle>
            <a:lvl1pPr>
              <a:defRPr sz="4500"/>
            </a:lvl1pPr>
          </a:lstStyle>
          <a:p>
            <a:r>
              <a:rPr lang="en-GB"/>
              <a:t>Click to edit Master title style</a:t>
            </a:r>
          </a:p>
        </p:txBody>
      </p:sp>
      <p:sp>
        <p:nvSpPr>
          <p:cNvPr id="3" name="Text Placeholder 2">
            <a:extLst>
              <a:ext uri="{FF2B5EF4-FFF2-40B4-BE49-F238E27FC236}">
                <a16:creationId xmlns:a16="http://schemas.microsoft.com/office/drawing/2014/main" id="{5DDFE9AF-D488-62D7-AE85-BE486A890F5A}"/>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9B90BD0-8FBF-EC9C-5CB9-82DAE1CBF529}"/>
              </a:ext>
            </a:extLst>
          </p:cNvPr>
          <p:cNvSpPr>
            <a:spLocks noGrp="1"/>
          </p:cNvSpPr>
          <p:nvPr>
            <p:ph type="dt" sz="half" idx="10"/>
          </p:nvPr>
        </p:nvSpPr>
        <p:spPr/>
        <p:txBody>
          <a:bodyPr/>
          <a:lstStyle>
            <a:lvl1pPr>
              <a:defRPr b="0" i="0">
                <a:latin typeface="Arial" panose="020B0604020202020204" pitchFamily="34" charset="0"/>
              </a:defRPr>
            </a:lvl1pPr>
          </a:lstStyle>
          <a:p>
            <a:fld id="{83201926-6A07-4591-9E24-26A5ABCF762B}" type="datetimeFigureOut">
              <a:rPr lang="en-GB" smtClean="0"/>
              <a:t>19/11/2024</a:t>
            </a:fld>
            <a:endParaRPr lang="en-GB"/>
          </a:p>
        </p:txBody>
      </p:sp>
      <p:sp>
        <p:nvSpPr>
          <p:cNvPr id="5" name="Footer Placeholder 4">
            <a:extLst>
              <a:ext uri="{FF2B5EF4-FFF2-40B4-BE49-F238E27FC236}">
                <a16:creationId xmlns:a16="http://schemas.microsoft.com/office/drawing/2014/main" id="{7C955355-4786-0BE7-16DE-4D8BF3EFEA17}"/>
              </a:ext>
            </a:extLst>
          </p:cNvPr>
          <p:cNvSpPr>
            <a:spLocks noGrp="1"/>
          </p:cNvSpPr>
          <p:nvPr>
            <p:ph type="ftr" sz="quarter" idx="11"/>
          </p:nvPr>
        </p:nvSpPr>
        <p:spPr/>
        <p:txBody>
          <a:bodyPr/>
          <a:lstStyle>
            <a:lvl1pPr>
              <a:defRPr b="0" i="0">
                <a:latin typeface="Arial" panose="020B0604020202020204" pitchFamily="34" charset="0"/>
              </a:defRPr>
            </a:lvl1pPr>
          </a:lstStyle>
          <a:p>
            <a:endParaRPr lang="en-GB"/>
          </a:p>
        </p:txBody>
      </p:sp>
      <p:sp>
        <p:nvSpPr>
          <p:cNvPr id="6" name="Slide Number Placeholder 5">
            <a:extLst>
              <a:ext uri="{FF2B5EF4-FFF2-40B4-BE49-F238E27FC236}">
                <a16:creationId xmlns:a16="http://schemas.microsoft.com/office/drawing/2014/main" id="{43D980D1-5B5F-61A1-EE47-357D1CE416ED}"/>
              </a:ext>
            </a:extLst>
          </p:cNvPr>
          <p:cNvSpPr>
            <a:spLocks noGrp="1"/>
          </p:cNvSpPr>
          <p:nvPr>
            <p:ph type="sldNum" sz="quarter" idx="12"/>
          </p:nvPr>
        </p:nvSpPr>
        <p:spPr/>
        <p:txBody>
          <a:bodyPr/>
          <a:lstStyle>
            <a:lvl1pPr>
              <a:defRPr b="0" i="0">
                <a:latin typeface="Arial" panose="020B0604020202020204" pitchFamily="34" charset="0"/>
              </a:defRPr>
            </a:lvl1pPr>
          </a:lstStyle>
          <a:p>
            <a:fld id="{038432DE-738A-46BC-9160-A5155BF97471}" type="slidenum">
              <a:rPr lang="en-GB" smtClean="0"/>
              <a:t>‹#›</a:t>
            </a:fld>
            <a:endParaRPr lang="en-GB"/>
          </a:p>
        </p:txBody>
      </p:sp>
    </p:spTree>
    <p:extLst>
      <p:ext uri="{BB962C8B-B14F-4D97-AF65-F5344CB8AC3E}">
        <p14:creationId xmlns:p14="http://schemas.microsoft.com/office/powerpoint/2010/main" val="3278240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reserve="1">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05200"/>
            <a:ext cx="8229240" cy="858600"/>
          </a:xfrm>
          <a:prstGeom prst="rect">
            <a:avLst/>
          </a:prstGeom>
        </p:spPr>
        <p:txBody>
          <a:bodyPr lIns="0" tIns="0" rIns="0" bIns="0" anchor="ctr"/>
          <a:lstStyle/>
          <a:p>
            <a:pPr algn="ctr"/>
            <a:endParaRPr lang="en-US" sz="3300" b="0" strike="noStrike" spc="-1">
              <a:latin typeface="Arial"/>
            </a:endParaRPr>
          </a:p>
        </p:txBody>
      </p:sp>
      <p:sp>
        <p:nvSpPr>
          <p:cNvPr id="3" name="PlaceHolder 2"/>
          <p:cNvSpPr>
            <a:spLocks noGrp="1"/>
          </p:cNvSpPr>
          <p:nvPr>
            <p:ph type="subTitle"/>
          </p:nvPr>
        </p:nvSpPr>
        <p:spPr>
          <a:xfrm>
            <a:off x="457200" y="1203390"/>
            <a:ext cx="8229240" cy="2982960"/>
          </a:xfrm>
          <a:prstGeom prst="rect">
            <a:avLst/>
          </a:prstGeom>
        </p:spPr>
        <p:txBody>
          <a:bodyPr lIns="0" tIns="0" rIns="0" bIns="0" anchor="ctr"/>
          <a:lstStyle/>
          <a:p>
            <a:pPr algn="ctr"/>
            <a:endParaRPr lang="en-US" sz="2400" b="0" strike="noStrike" spc="-1">
              <a:latin typeface="Arial"/>
            </a:endParaRPr>
          </a:p>
        </p:txBody>
      </p:sp>
    </p:spTree>
    <p:extLst>
      <p:ext uri="{BB962C8B-B14F-4D97-AF65-F5344CB8AC3E}">
        <p14:creationId xmlns:p14="http://schemas.microsoft.com/office/powerpoint/2010/main" val="3338762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A9CFA8-6EBF-EE44-A455-D955496AE7A1}"/>
              </a:ext>
            </a:extLst>
          </p:cNvPr>
          <p:cNvSpPr>
            <a:spLocks noGrp="1"/>
          </p:cNvSpPr>
          <p:nvPr>
            <p:ph type="title"/>
          </p:nvPr>
        </p:nvSpPr>
        <p:spPr>
          <a:xfrm>
            <a:off x="590004" y="491113"/>
            <a:ext cx="7886700" cy="379786"/>
          </a:xfrm>
          <a:prstGeom prst="rect">
            <a:avLst/>
          </a:prstGeom>
        </p:spPr>
        <p:txBody>
          <a:bodyPr vert="horz" lIns="0" tIns="0" rIns="0" bIns="0" rtlCol="0" anchor="ctr">
            <a:noAutofit/>
          </a:bodyPr>
          <a:lstStyle/>
          <a:p>
            <a:r>
              <a:rPr lang="en-US" dirty="0"/>
              <a:t>Click to edit Master title style</a:t>
            </a:r>
          </a:p>
        </p:txBody>
      </p:sp>
      <p:sp>
        <p:nvSpPr>
          <p:cNvPr id="5" name="Title 5">
            <a:extLst>
              <a:ext uri="{FF2B5EF4-FFF2-40B4-BE49-F238E27FC236}">
                <a16:creationId xmlns:a16="http://schemas.microsoft.com/office/drawing/2014/main" id="{66C72483-D183-7CDE-B952-F0DA36231514}"/>
              </a:ext>
              <a:ext uri="{C183D7F6-B498-43B3-948B-1728B52AA6E4}">
                <adec:decorative xmlns:adec="http://schemas.microsoft.com/office/drawing/2017/decorative" val="1"/>
              </a:ext>
            </a:extLst>
          </p:cNvPr>
          <p:cNvSpPr txBox="1">
            <a:spLocks/>
          </p:cNvSpPr>
          <p:nvPr userDrawn="1"/>
        </p:nvSpPr>
        <p:spPr>
          <a:xfrm>
            <a:off x="600878" y="406376"/>
            <a:ext cx="5248714" cy="401499"/>
          </a:xfrm>
          <a:prstGeom prst="rect">
            <a:avLst/>
          </a:prstGeom>
        </p:spPr>
        <p:txBody>
          <a:bodyPr>
            <a:noAutofit/>
          </a:bodyPr>
          <a:lstStyle>
            <a:lvl1pPr algn="l" defTabSz="914400" rtl="0" eaLnBrk="1" latinLnBrk="0" hangingPunct="1">
              <a:lnSpc>
                <a:spcPct val="90000"/>
              </a:lnSpc>
              <a:spcBef>
                <a:spcPct val="0"/>
              </a:spcBef>
              <a:buNone/>
              <a:defRPr sz="2700" b="0" i="0" kern="1200">
                <a:solidFill>
                  <a:schemeClr val="tx1"/>
                </a:solidFill>
                <a:latin typeface="Arial" panose="020B0604020202020204" pitchFamily="34" charset="0"/>
                <a:ea typeface="+mj-ea"/>
                <a:cs typeface="+mj-cs"/>
              </a:defRPr>
            </a:lvl1pPr>
          </a:lstStyle>
          <a:p>
            <a:endParaRPr lang="en-GB" sz="2400" b="1" dirty="0">
              <a:solidFill>
                <a:schemeClr val="accent1"/>
              </a:solidFill>
            </a:endParaRPr>
          </a:p>
        </p:txBody>
      </p:sp>
      <p:pic>
        <p:nvPicPr>
          <p:cNvPr id="3" name="Picture 2" descr="A logo with black text&#10;&#10;Description automatically generated">
            <a:extLst>
              <a:ext uri="{FF2B5EF4-FFF2-40B4-BE49-F238E27FC236}">
                <a16:creationId xmlns:a16="http://schemas.microsoft.com/office/drawing/2014/main" id="{0FEB1E10-725A-5BAD-3740-A62EC4632E5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482079" y="178352"/>
            <a:ext cx="2414369" cy="912660"/>
          </a:xfrm>
          <a:prstGeom prst="rect">
            <a:avLst/>
          </a:prstGeom>
        </p:spPr>
      </p:pic>
    </p:spTree>
    <p:extLst>
      <p:ext uri="{BB962C8B-B14F-4D97-AF65-F5344CB8AC3E}">
        <p14:creationId xmlns:p14="http://schemas.microsoft.com/office/powerpoint/2010/main" val="1585308101"/>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688" r:id="rId10"/>
    <p:sldLayoutId id="2147483700" r:id="rId11"/>
    <p:sldLayoutId id="2147483703" r:id="rId12"/>
  </p:sldLayoutIdLst>
  <p:hf sldNum="0" hdr="0" ftr="0" dt="0"/>
  <p:txStyles>
    <p:titleStyle>
      <a:lvl1pPr algn="l" defTabSz="914400" rtl="0" eaLnBrk="1" latinLnBrk="0" hangingPunct="1">
        <a:lnSpc>
          <a:spcPct val="90000"/>
        </a:lnSpc>
        <a:spcBef>
          <a:spcPct val="0"/>
        </a:spcBef>
        <a:buNone/>
        <a:defRPr sz="2400" b="1" i="0" kern="1200">
          <a:solidFill>
            <a:schemeClr val="accent1"/>
          </a:solidFill>
          <a:latin typeface="Arial" panose="020B0604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2">
              <a:lumMod val="50000"/>
            </a:schemeClr>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b="0" i="0" kern="1200">
          <a:solidFill>
            <a:schemeClr val="tx2">
              <a:lumMod val="50000"/>
            </a:schemeClr>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b="0" i="0" kern="1200">
          <a:solidFill>
            <a:schemeClr val="tx2">
              <a:lumMod val="50000"/>
            </a:schemeClr>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2">
              <a:lumMod val="50000"/>
            </a:schemeClr>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2">
              <a:lumMod val="50000"/>
            </a:schemeClr>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10.sv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sv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8.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8.png"/><Relationship Id="rId5" Type="http://schemas.openxmlformats.org/officeDocument/2006/relationships/image" Target="../media/image19.jpeg"/><Relationship Id="rId4"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8.png"/><Relationship Id="rId5" Type="http://schemas.openxmlformats.org/officeDocument/2006/relationships/image" Target="../media/image26.jpg"/><Relationship Id="rId4"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microsoft.com/office/2007/relationships/hdphoto" Target="../media/hdphoto1.wdp"/><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8.png"/><Relationship Id="rId5" Type="http://schemas.openxmlformats.org/officeDocument/2006/relationships/image" Target="../media/image27.jpg"/><Relationship Id="rId4"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0.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9.png"/><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8.png"/><Relationship Id="rId5" Type="http://schemas.openxmlformats.org/officeDocument/2006/relationships/image" Target="../media/image31.png"/><Relationship Id="rId4"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8.png"/><Relationship Id="rId4" Type="http://schemas.openxmlformats.org/officeDocument/2006/relationships/chart" Target="../charts/chart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8.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hyperlink" Target="https://www.brit-thoracic.org.uk/quality-improvement/clinical-statements/medical-management-of-inpatients-with-tobacco-dependency/" TargetMode="Externa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7.png"/><Relationship Id="rId5" Type="http://schemas.openxmlformats.org/officeDocument/2006/relationships/image" Target="../media/image8.png"/><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8.pn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8.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3.jpe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8.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8.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19.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21.png"/><Relationship Id="rId2" Type="http://schemas.microsoft.com/office/2007/relationships/media" Target="../media/media8.m4a"/><Relationship Id="rId1" Type="http://schemas.openxmlformats.org/officeDocument/2006/relationships/tags" Target="../tags/tag2.xml"/><Relationship Id="rId6" Type="http://schemas.openxmlformats.org/officeDocument/2006/relationships/image" Target="../media/image20.png"/><Relationship Id="rId5" Type="http://schemas.openxmlformats.org/officeDocument/2006/relationships/image" Target="../media/image8.png"/><Relationship Id="rId4"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C1D76-2208-7FFA-8A30-FF93F4F75E40}"/>
            </a:ext>
          </a:extLst>
        </p:cNvPr>
        <p:cNvGrpSpPr/>
        <p:nvPr/>
      </p:nvGrpSpPr>
      <p:grpSpPr>
        <a:xfrm>
          <a:off x="0" y="0"/>
          <a:ext cx="0" cy="0"/>
          <a:chOff x="0" y="0"/>
          <a:chExt cx="0" cy="0"/>
        </a:xfrm>
      </p:grpSpPr>
      <p:pic>
        <p:nvPicPr>
          <p:cNvPr id="5" name="Picture 4" descr="A blue and grey rectangles&#10;&#10;Description automatically generated">
            <a:extLst>
              <a:ext uri="{FF2B5EF4-FFF2-40B4-BE49-F238E27FC236}">
                <a16:creationId xmlns:a16="http://schemas.microsoft.com/office/drawing/2014/main" id="{7C1CF5A2-CBD0-5BC2-D861-13682A597F37}"/>
              </a:ext>
            </a:extLst>
          </p:cNvPr>
          <p:cNvPicPr>
            <a:picLocks noChangeAspect="1"/>
          </p:cNvPicPr>
          <p:nvPr/>
        </p:nvPicPr>
        <p:blipFill>
          <a:blip r:embed="rId4"/>
          <a:stretch>
            <a:fillRect/>
          </a:stretch>
        </p:blipFill>
        <p:spPr>
          <a:xfrm rot="3264180" flipH="1">
            <a:off x="-1590673" y="-1775845"/>
            <a:ext cx="4026874" cy="6752521"/>
          </a:xfrm>
          <a:prstGeom prst="rect">
            <a:avLst/>
          </a:prstGeom>
        </p:spPr>
      </p:pic>
      <p:sp>
        <p:nvSpPr>
          <p:cNvPr id="2" name="Title 1">
            <a:extLst>
              <a:ext uri="{FF2B5EF4-FFF2-40B4-BE49-F238E27FC236}">
                <a16:creationId xmlns:a16="http://schemas.microsoft.com/office/drawing/2014/main" id="{22C31686-D297-EAE0-F402-18EC406AE881}"/>
              </a:ext>
            </a:extLst>
          </p:cNvPr>
          <p:cNvSpPr>
            <a:spLocks noGrp="1"/>
          </p:cNvSpPr>
          <p:nvPr>
            <p:ph type="ctrTitle"/>
          </p:nvPr>
        </p:nvSpPr>
        <p:spPr>
          <a:xfrm>
            <a:off x="912640" y="1074144"/>
            <a:ext cx="7134454" cy="1790700"/>
          </a:xfrm>
        </p:spPr>
        <p:txBody>
          <a:bodyPr>
            <a:normAutofit fontScale="90000"/>
          </a:bodyPr>
          <a:lstStyle/>
          <a:p>
            <a:pPr>
              <a:lnSpc>
                <a:spcPct val="100000"/>
              </a:lnSpc>
            </a:pPr>
            <a:r>
              <a:rPr lang="en-US" sz="1800" dirty="0">
                <a:solidFill>
                  <a:schemeClr val="tx1"/>
                </a:solidFill>
              </a:rPr>
              <a:t>Greater Manchester Make Smoking History Programme </a:t>
            </a:r>
            <a:br>
              <a:rPr lang="en-US" sz="1800" dirty="0">
                <a:solidFill>
                  <a:schemeClr val="tx1"/>
                </a:solidFill>
              </a:rPr>
            </a:br>
            <a:r>
              <a:rPr lang="en-US" sz="1800" dirty="0">
                <a:solidFill>
                  <a:schemeClr val="tx1"/>
                </a:solidFill>
              </a:rPr>
              <a:t>Educational Seminars Series</a:t>
            </a:r>
            <a:br>
              <a:rPr lang="en-US" sz="1800" i="1" dirty="0">
                <a:solidFill>
                  <a:schemeClr val="tx1"/>
                </a:solidFill>
              </a:rPr>
            </a:br>
            <a:br>
              <a:rPr lang="en-US" sz="1800" i="1" dirty="0">
                <a:solidFill>
                  <a:schemeClr val="tx1"/>
                </a:solidFill>
              </a:rPr>
            </a:br>
            <a:r>
              <a:rPr lang="en-US" sz="4000" b="1" dirty="0">
                <a:solidFill>
                  <a:schemeClr val="accent1"/>
                </a:solidFill>
              </a:rPr>
              <a:t>Optimising the treatment of tobacco dependency </a:t>
            </a:r>
            <a:r>
              <a:rPr lang="en-US" sz="4000" b="1" dirty="0">
                <a:solidFill>
                  <a:schemeClr val="accent1"/>
                </a:solidFill>
                <a:cs typeface="Arial" panose="020B0604020202020204" pitchFamily="34" charset="0"/>
              </a:rPr>
              <a:t>Varenicline </a:t>
            </a:r>
            <a:r>
              <a:rPr lang="en-US" sz="4000" b="1" dirty="0">
                <a:solidFill>
                  <a:schemeClr val="accent1"/>
                </a:solidFill>
              </a:rPr>
              <a:t> </a:t>
            </a:r>
            <a:endParaRPr lang="en-GB" sz="4000" b="1" dirty="0">
              <a:solidFill>
                <a:schemeClr val="accent1"/>
              </a:solidFill>
            </a:endParaRPr>
          </a:p>
        </p:txBody>
      </p:sp>
      <p:pic>
        <p:nvPicPr>
          <p:cNvPr id="15" name="Audio 14">
            <a:hlinkClick r:id="" action="ppaction://media"/>
            <a:extLst>
              <a:ext uri="{FF2B5EF4-FFF2-40B4-BE49-F238E27FC236}">
                <a16:creationId xmlns:a16="http://schemas.microsoft.com/office/drawing/2014/main" id="{A8A21C5F-D0BE-A092-9C89-5A6DA2D3D13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609845" y="3832912"/>
            <a:ext cx="1543050" cy="1543050"/>
          </a:xfrm>
          <a:prstGeom prst="ellipse">
            <a:avLst/>
          </a:prstGeom>
        </p:spPr>
      </p:pic>
      <p:sp>
        <p:nvSpPr>
          <p:cNvPr id="13" name="Subtitle 2">
            <a:extLst>
              <a:ext uri="{FF2B5EF4-FFF2-40B4-BE49-F238E27FC236}">
                <a16:creationId xmlns:a16="http://schemas.microsoft.com/office/drawing/2014/main" id="{A9019250-8513-8625-2C62-52FAF2DC270D}"/>
              </a:ext>
            </a:extLst>
          </p:cNvPr>
          <p:cNvSpPr>
            <a:spLocks noGrp="1"/>
          </p:cNvSpPr>
          <p:nvPr>
            <p:ph type="subTitle" idx="4294967295"/>
          </p:nvPr>
        </p:nvSpPr>
        <p:spPr>
          <a:xfrm>
            <a:off x="912640" y="3717945"/>
            <a:ext cx="7405141" cy="1068872"/>
          </a:xfrm>
          <a:prstGeom prst="rect">
            <a:avLst/>
          </a:prstGeom>
        </p:spPr>
        <p:txBody>
          <a:bodyPr>
            <a:normAutofit fontScale="25000" lnSpcReduction="20000"/>
          </a:bodyPr>
          <a:lstStyle/>
          <a:p>
            <a:pPr defTabSz="685800" eaLnBrk="0" fontAlgn="base" hangingPunct="0">
              <a:lnSpc>
                <a:spcPct val="100000"/>
              </a:lnSpc>
              <a:spcBef>
                <a:spcPct val="0"/>
              </a:spcBef>
              <a:spcAft>
                <a:spcPct val="0"/>
              </a:spcAft>
            </a:pPr>
            <a:r>
              <a:rPr lang="en-US" altLang="en-US" sz="5600" dirty="0">
                <a:solidFill>
                  <a:schemeClr val="tx1"/>
                </a:solidFill>
                <a:cs typeface="Arial" panose="020B0604020202020204" pitchFamily="34" charset="0"/>
              </a:rPr>
              <a:t>Professor Matthew Evison</a:t>
            </a:r>
          </a:p>
          <a:p>
            <a:pPr defTabSz="685800" eaLnBrk="0" fontAlgn="base" hangingPunct="0">
              <a:lnSpc>
                <a:spcPct val="100000"/>
              </a:lnSpc>
              <a:spcBef>
                <a:spcPct val="0"/>
              </a:spcBef>
              <a:spcAft>
                <a:spcPct val="0"/>
              </a:spcAft>
            </a:pPr>
            <a:endParaRPr lang="en-US" altLang="en-US" sz="4800" dirty="0">
              <a:solidFill>
                <a:schemeClr val="tx1"/>
              </a:solidFill>
              <a:latin typeface="Segoe UI" panose="020B0502040204020203" pitchFamily="34" charset="0"/>
              <a:cs typeface="Segoe UI" panose="020B0502040204020203" pitchFamily="34" charset="0"/>
            </a:endParaRPr>
          </a:p>
          <a:p>
            <a:pPr defTabSz="685800" eaLnBrk="0" fontAlgn="base" hangingPunct="0">
              <a:lnSpc>
                <a:spcPct val="100000"/>
              </a:lnSpc>
              <a:spcBef>
                <a:spcPct val="0"/>
              </a:spcBef>
              <a:spcAft>
                <a:spcPct val="0"/>
              </a:spcAft>
            </a:pPr>
            <a:r>
              <a:rPr lang="en-US" altLang="en-US" sz="3600" dirty="0">
                <a:solidFill>
                  <a:schemeClr val="tx1"/>
                </a:solidFill>
                <a:cs typeface="Arial" panose="020B0604020202020204" pitchFamily="34" charset="0"/>
              </a:rPr>
              <a:t>Consultant Chest Physician</a:t>
            </a:r>
            <a:endParaRPr lang="en-US" altLang="en-US" sz="3600" dirty="0">
              <a:solidFill>
                <a:schemeClr val="tx1"/>
              </a:solidFill>
            </a:endParaRPr>
          </a:p>
          <a:p>
            <a:pPr defTabSz="685800" eaLnBrk="0" fontAlgn="base" hangingPunct="0">
              <a:lnSpc>
                <a:spcPct val="100000"/>
              </a:lnSpc>
              <a:spcBef>
                <a:spcPct val="0"/>
              </a:spcBef>
              <a:spcAft>
                <a:spcPct val="0"/>
              </a:spcAft>
            </a:pPr>
            <a:r>
              <a:rPr lang="en-US" altLang="en-US" sz="3600" dirty="0">
                <a:solidFill>
                  <a:schemeClr val="tx1"/>
                </a:solidFill>
                <a:cs typeface="Arial" panose="020B0604020202020204" pitchFamily="34" charset="0"/>
              </a:rPr>
              <a:t>Specialty Lead, Lung Cancer &amp; Thoracic Surgery Directorate, Wythenshawe Hospital, Manchester University NHS Foundation Trust</a:t>
            </a:r>
            <a:endParaRPr lang="en-US" altLang="en-US" sz="3600" dirty="0">
              <a:solidFill>
                <a:schemeClr val="tx1"/>
              </a:solidFill>
              <a:latin typeface="Segoe UI" panose="020B0502040204020203" pitchFamily="34" charset="0"/>
              <a:cs typeface="Segoe UI" panose="020B0502040204020203" pitchFamily="34" charset="0"/>
            </a:endParaRPr>
          </a:p>
          <a:p>
            <a:pPr defTabSz="685800" eaLnBrk="0" fontAlgn="base" hangingPunct="0">
              <a:lnSpc>
                <a:spcPct val="100000"/>
              </a:lnSpc>
              <a:spcBef>
                <a:spcPct val="0"/>
              </a:spcBef>
              <a:spcAft>
                <a:spcPct val="0"/>
              </a:spcAft>
            </a:pPr>
            <a:r>
              <a:rPr lang="en-US" altLang="en-US" sz="3600" dirty="0">
                <a:solidFill>
                  <a:schemeClr val="tx1"/>
                </a:solidFill>
                <a:cs typeface="Arial" panose="020B0604020202020204" pitchFamily="34" charset="0"/>
              </a:rPr>
              <a:t>Associate Medical Director, Greater Manchester Cancer</a:t>
            </a:r>
            <a:endParaRPr lang="en-US" altLang="en-US" sz="3600" dirty="0">
              <a:solidFill>
                <a:schemeClr val="tx1"/>
              </a:solidFill>
              <a:latin typeface="Segoe UI" panose="020B0502040204020203" pitchFamily="34" charset="0"/>
              <a:cs typeface="Segoe UI" panose="020B0502040204020203" pitchFamily="34" charset="0"/>
            </a:endParaRPr>
          </a:p>
          <a:p>
            <a:pPr defTabSz="685800" eaLnBrk="0" fontAlgn="base" hangingPunct="0">
              <a:lnSpc>
                <a:spcPct val="100000"/>
              </a:lnSpc>
              <a:spcBef>
                <a:spcPct val="0"/>
              </a:spcBef>
              <a:spcAft>
                <a:spcPct val="0"/>
              </a:spcAft>
            </a:pPr>
            <a:r>
              <a:rPr lang="en-US" altLang="en-US" sz="3600" dirty="0">
                <a:solidFill>
                  <a:schemeClr val="tx1"/>
                </a:solidFill>
                <a:cs typeface="Arial" panose="020B0604020202020204" pitchFamily="34" charset="0"/>
              </a:rPr>
              <a:t>Clinical Lead, Make Smoking History, Greater Manchester Regional Tobacco Control Programme, NHS Greater Manchester</a:t>
            </a:r>
            <a:endParaRPr lang="en-US" altLang="en-US" sz="3600" dirty="0">
              <a:solidFill>
                <a:schemeClr val="tx1"/>
              </a:solidFill>
              <a:latin typeface="Segoe UI" panose="020B0502040204020203" pitchFamily="34" charset="0"/>
              <a:cs typeface="Segoe UI" panose="020B0502040204020203" pitchFamily="34" charset="0"/>
            </a:endParaRPr>
          </a:p>
          <a:p>
            <a:pPr defTabSz="685800" eaLnBrk="0" fontAlgn="base" hangingPunct="0">
              <a:lnSpc>
                <a:spcPct val="100000"/>
              </a:lnSpc>
              <a:spcBef>
                <a:spcPct val="0"/>
              </a:spcBef>
              <a:spcAft>
                <a:spcPct val="0"/>
              </a:spcAft>
            </a:pPr>
            <a:r>
              <a:rPr lang="en-US" altLang="en-US" sz="3600" dirty="0">
                <a:solidFill>
                  <a:schemeClr val="tx1"/>
                </a:solidFill>
                <a:cs typeface="Arial" panose="020B0604020202020204" pitchFamily="34" charset="0"/>
              </a:rPr>
              <a:t>MASHC Honorary Clinical Chair, Faculty of Biology, Medicine &amp; Health, University of Manchester</a:t>
            </a:r>
            <a:endParaRPr lang="en-US" altLang="en-US" sz="3600" dirty="0">
              <a:solidFill>
                <a:schemeClr val="tx1"/>
              </a:solidFill>
              <a:latin typeface="Segoe UI" panose="020B0502040204020203" pitchFamily="34" charset="0"/>
              <a:cs typeface="Segoe UI" panose="020B0502040204020203" pitchFamily="34" charset="0"/>
            </a:endParaRPr>
          </a:p>
          <a:p>
            <a:pPr defTabSz="685800" eaLnBrk="0" fontAlgn="base" hangingPunct="0">
              <a:lnSpc>
                <a:spcPct val="100000"/>
              </a:lnSpc>
              <a:spcBef>
                <a:spcPct val="0"/>
              </a:spcBef>
              <a:spcAft>
                <a:spcPct val="0"/>
              </a:spcAft>
            </a:pPr>
            <a:r>
              <a:rPr lang="en-US" altLang="en-US" sz="4800" dirty="0">
                <a:solidFill>
                  <a:schemeClr val="tx1"/>
                </a:solidFill>
                <a:cs typeface="Arial" panose="020B0604020202020204" pitchFamily="34" charset="0"/>
              </a:rPr>
              <a:t>                                                                                             </a:t>
            </a:r>
            <a:endParaRPr lang="en-GB" sz="4800" dirty="0">
              <a:solidFill>
                <a:schemeClr val="tx1"/>
              </a:solidFill>
            </a:endParaRPr>
          </a:p>
        </p:txBody>
      </p:sp>
      <p:sp>
        <p:nvSpPr>
          <p:cNvPr id="3" name="TextBox 2">
            <a:extLst>
              <a:ext uri="{FF2B5EF4-FFF2-40B4-BE49-F238E27FC236}">
                <a16:creationId xmlns:a16="http://schemas.microsoft.com/office/drawing/2014/main" id="{95FF1048-114F-7C4E-2219-071244FAD344}"/>
              </a:ext>
            </a:extLst>
          </p:cNvPr>
          <p:cNvSpPr txBox="1"/>
          <p:nvPr/>
        </p:nvSpPr>
        <p:spPr>
          <a:xfrm>
            <a:off x="912640" y="2987952"/>
            <a:ext cx="5893722" cy="307777"/>
          </a:xfrm>
          <a:prstGeom prst="rect">
            <a:avLst/>
          </a:prstGeom>
          <a:noFill/>
        </p:spPr>
        <p:txBody>
          <a:bodyPr wrap="square">
            <a:spAutoFit/>
          </a:bodyPr>
          <a:lstStyle/>
          <a:p>
            <a:r>
              <a:rPr lang="en-US" sz="1400" dirty="0"/>
              <a:t>November 2024</a:t>
            </a:r>
            <a:endParaRPr lang="en-US" dirty="0"/>
          </a:p>
        </p:txBody>
      </p:sp>
      <p:sp>
        <p:nvSpPr>
          <p:cNvPr id="4" name="TextBox 3">
            <a:extLst>
              <a:ext uri="{FF2B5EF4-FFF2-40B4-BE49-F238E27FC236}">
                <a16:creationId xmlns:a16="http://schemas.microsoft.com/office/drawing/2014/main" id="{7AEE2934-C8DD-1CC4-55EE-B7C49118B017}"/>
              </a:ext>
            </a:extLst>
          </p:cNvPr>
          <p:cNvSpPr txBox="1"/>
          <p:nvPr/>
        </p:nvSpPr>
        <p:spPr>
          <a:xfrm>
            <a:off x="858268" y="3342092"/>
            <a:ext cx="3481822" cy="248209"/>
          </a:xfrm>
          <a:prstGeom prst="rect">
            <a:avLst/>
          </a:prstGeom>
          <a:noFill/>
        </p:spPr>
        <p:txBody>
          <a:bodyPr wrap="square" rtlCol="0">
            <a:spAutoFit/>
          </a:bodyPr>
          <a:lstStyle/>
          <a:p>
            <a:r>
              <a:rPr lang="en-GB" sz="1013" dirty="0"/>
              <a:t>These slides have sound. Please watch with sound on  </a:t>
            </a:r>
          </a:p>
        </p:txBody>
      </p:sp>
      <p:pic>
        <p:nvPicPr>
          <p:cNvPr id="6" name="Graphic 5" descr="Headphones with solid fill">
            <a:extLst>
              <a:ext uri="{FF2B5EF4-FFF2-40B4-BE49-F238E27FC236}">
                <a16:creationId xmlns:a16="http://schemas.microsoft.com/office/drawing/2014/main" id="{9A34527F-C377-036E-6AB2-E23CD658462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44957" y="3342092"/>
            <a:ext cx="229060" cy="229060"/>
          </a:xfrm>
          <a:prstGeom prst="rect">
            <a:avLst/>
          </a:prstGeom>
        </p:spPr>
      </p:pic>
      <p:pic>
        <p:nvPicPr>
          <p:cNvPr id="7" name="Graphic 6" descr="Sound Medium with solid fill">
            <a:extLst>
              <a:ext uri="{FF2B5EF4-FFF2-40B4-BE49-F238E27FC236}">
                <a16:creationId xmlns:a16="http://schemas.microsoft.com/office/drawing/2014/main" id="{A74850A5-FC45-8731-7655-BB4DF59E4B3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374017" y="3349246"/>
            <a:ext cx="245215" cy="245215"/>
          </a:xfrm>
          <a:prstGeom prst="rect">
            <a:avLst/>
          </a:prstGeom>
        </p:spPr>
      </p:pic>
    </p:spTree>
    <p:extLst>
      <p:ext uri="{BB962C8B-B14F-4D97-AF65-F5344CB8AC3E}">
        <p14:creationId xmlns:p14="http://schemas.microsoft.com/office/powerpoint/2010/main" val="589494305"/>
      </p:ext>
    </p:extLst>
  </p:cSld>
  <p:clrMapOvr>
    <a:masterClrMapping/>
  </p:clrMapOvr>
  <mc:AlternateContent xmlns:mc="http://schemas.openxmlformats.org/markup-compatibility/2006" xmlns:p14="http://schemas.microsoft.com/office/powerpoint/2010/main">
    <mc:Choice Requires="p14">
      <p:transition spd="slow" p14:dur="2000" advTm="71951"/>
    </mc:Choice>
    <mc:Fallback xmlns="">
      <p:transition spd="slow" advTm="71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564EB75-B34B-E0FE-550C-BCB0162B8EB5}"/>
              </a:ext>
            </a:extLst>
          </p:cNvPr>
          <p:cNvPicPr>
            <a:picLocks noChangeAspect="1"/>
          </p:cNvPicPr>
          <p:nvPr/>
        </p:nvPicPr>
        <p:blipFill rotWithShape="1">
          <a:blip r:embed="rId4"/>
          <a:srcRect l="40305" t="26150" r="25646" b="32275"/>
          <a:stretch/>
        </p:blipFill>
        <p:spPr>
          <a:xfrm>
            <a:off x="3191130" y="1600283"/>
            <a:ext cx="4742989" cy="3136841"/>
          </a:xfrm>
          <a:prstGeom prst="rect">
            <a:avLst/>
          </a:prstGeom>
          <a:ln>
            <a:noFill/>
          </a:ln>
        </p:spPr>
      </p:pic>
      <p:pic>
        <p:nvPicPr>
          <p:cNvPr id="9" name="Picture 8">
            <a:extLst>
              <a:ext uri="{FF2B5EF4-FFF2-40B4-BE49-F238E27FC236}">
                <a16:creationId xmlns:a16="http://schemas.microsoft.com/office/drawing/2014/main" id="{4DECB0D6-5FE2-6417-2045-C4C46EE26142}"/>
              </a:ext>
            </a:extLst>
          </p:cNvPr>
          <p:cNvPicPr>
            <a:picLocks noChangeAspect="1"/>
          </p:cNvPicPr>
          <p:nvPr/>
        </p:nvPicPr>
        <p:blipFill rotWithShape="1">
          <a:blip r:embed="rId5"/>
          <a:srcRect l="39375" t="21154" r="42500" b="35000"/>
          <a:stretch/>
        </p:blipFill>
        <p:spPr>
          <a:xfrm>
            <a:off x="715178" y="1440719"/>
            <a:ext cx="2475952" cy="3244350"/>
          </a:xfrm>
          <a:prstGeom prst="rect">
            <a:avLst/>
          </a:prstGeom>
        </p:spPr>
      </p:pic>
      <p:pic>
        <p:nvPicPr>
          <p:cNvPr id="11" name="Picture 10">
            <a:extLst>
              <a:ext uri="{FF2B5EF4-FFF2-40B4-BE49-F238E27FC236}">
                <a16:creationId xmlns:a16="http://schemas.microsoft.com/office/drawing/2014/main" id="{BC425840-8524-A585-152A-76B156CB41EA}"/>
              </a:ext>
            </a:extLst>
          </p:cNvPr>
          <p:cNvPicPr>
            <a:picLocks noChangeAspect="1"/>
          </p:cNvPicPr>
          <p:nvPr/>
        </p:nvPicPr>
        <p:blipFill rotWithShape="1">
          <a:blip r:embed="rId6"/>
          <a:srcRect l="38750" t="15385" r="24375" b="56923"/>
          <a:stretch/>
        </p:blipFill>
        <p:spPr>
          <a:xfrm>
            <a:off x="3583530" y="388048"/>
            <a:ext cx="3091704" cy="1132453"/>
          </a:xfrm>
          <a:prstGeom prst="rect">
            <a:avLst/>
          </a:prstGeom>
        </p:spPr>
      </p:pic>
      <p:pic>
        <p:nvPicPr>
          <p:cNvPr id="8" name="Audio 7">
            <a:hlinkClick r:id="" action="ppaction://media"/>
            <a:extLst>
              <a:ext uri="{FF2B5EF4-FFF2-40B4-BE49-F238E27FC236}">
                <a16:creationId xmlns:a16="http://schemas.microsoft.com/office/drawing/2014/main" id="{234E30E3-79EB-5628-961E-E60AFE9D40D8}"/>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600950" y="3934968"/>
            <a:ext cx="1543050" cy="1543050"/>
          </a:xfrm>
          <a:prstGeom prst="ellipse">
            <a:avLst/>
          </a:prstGeom>
        </p:spPr>
      </p:pic>
      <p:sp>
        <p:nvSpPr>
          <p:cNvPr id="6" name="TextBox 5">
            <a:extLst>
              <a:ext uri="{FF2B5EF4-FFF2-40B4-BE49-F238E27FC236}">
                <a16:creationId xmlns:a16="http://schemas.microsoft.com/office/drawing/2014/main" id="{AADC7B2E-BC92-E777-7150-BA1019C03511}"/>
              </a:ext>
            </a:extLst>
          </p:cNvPr>
          <p:cNvSpPr txBox="1"/>
          <p:nvPr/>
        </p:nvSpPr>
        <p:spPr>
          <a:xfrm>
            <a:off x="8260080" y="-762000"/>
            <a:ext cx="0" cy="0"/>
          </a:xfrm>
          <a:prstGeom prst="rect">
            <a:avLst/>
          </a:prstGeom>
          <a:noFill/>
        </p:spPr>
        <p:txBody>
          <a:bodyPr wrap="none" lIns="0" tIns="0" rIns="0" bIns="0" rtlCol="0">
            <a:noAutofit/>
          </a:bodyPr>
          <a:lstStyle/>
          <a:p>
            <a:pPr algn="l"/>
            <a:endParaRPr lang="en-US" sz="1600" dirty="0">
              <a:solidFill>
                <a:schemeClr val="bg1"/>
              </a:solidFill>
            </a:endParaRPr>
          </a:p>
        </p:txBody>
      </p:sp>
      <p:sp>
        <p:nvSpPr>
          <p:cNvPr id="4" name="Title 3">
            <a:extLst>
              <a:ext uri="{FF2B5EF4-FFF2-40B4-BE49-F238E27FC236}">
                <a16:creationId xmlns:a16="http://schemas.microsoft.com/office/drawing/2014/main" id="{E2B0CF3A-C71A-A1F6-8ADB-63C12E464845}"/>
              </a:ext>
            </a:extLst>
          </p:cNvPr>
          <p:cNvSpPr>
            <a:spLocks noGrp="1"/>
          </p:cNvSpPr>
          <p:nvPr>
            <p:ph type="ctrTitle"/>
          </p:nvPr>
        </p:nvSpPr>
        <p:spPr/>
        <p:txBody>
          <a:bodyPr/>
          <a:lstStyle/>
          <a:p>
            <a:r>
              <a:rPr lang="en-US" dirty="0"/>
              <a:t>Prescribing of the </a:t>
            </a:r>
            <a:br>
              <a:rPr lang="en-US" dirty="0"/>
            </a:br>
            <a:r>
              <a:rPr lang="en-US" dirty="0"/>
              <a:t>past</a:t>
            </a:r>
          </a:p>
        </p:txBody>
      </p:sp>
    </p:spTree>
    <p:extLst>
      <p:ext uri="{BB962C8B-B14F-4D97-AF65-F5344CB8AC3E}">
        <p14:creationId xmlns:p14="http://schemas.microsoft.com/office/powerpoint/2010/main" val="264717023"/>
      </p:ext>
    </p:extLst>
  </p:cSld>
  <p:clrMapOvr>
    <a:masterClrMapping/>
  </p:clrMapOvr>
  <mc:AlternateContent xmlns:mc="http://schemas.openxmlformats.org/markup-compatibility/2006" xmlns:p14="http://schemas.microsoft.com/office/powerpoint/2010/main">
    <mc:Choice Requires="p14">
      <p:transition spd="slow" p14:dur="2000" advTm="150172"/>
    </mc:Choice>
    <mc:Fallback xmlns="">
      <p:transition spd="slow" advTm="150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F90FA4-D8EA-4382-D50D-0D8D7897ACB2}"/>
            </a:ext>
          </a:extLst>
        </p:cNvPr>
        <p:cNvGrpSpPr/>
        <p:nvPr/>
      </p:nvGrpSpPr>
      <p:grpSpPr>
        <a:xfrm>
          <a:off x="0" y="0"/>
          <a:ext cx="0" cy="0"/>
          <a:chOff x="0" y="0"/>
          <a:chExt cx="0" cy="0"/>
        </a:xfrm>
      </p:grpSpPr>
      <p:pic>
        <p:nvPicPr>
          <p:cNvPr id="2" name="Picture 1" descr="A white rectangles in a circle&#10;&#10;Description automatically generated">
            <a:extLst>
              <a:ext uri="{FF2B5EF4-FFF2-40B4-BE49-F238E27FC236}">
                <a16:creationId xmlns:a16="http://schemas.microsoft.com/office/drawing/2014/main" id="{10BB50EE-2CA8-EA15-10F0-61F62F8DBC79}"/>
              </a:ext>
            </a:extLst>
          </p:cNvPr>
          <p:cNvPicPr>
            <a:picLocks noChangeAspect="1"/>
          </p:cNvPicPr>
          <p:nvPr/>
        </p:nvPicPr>
        <p:blipFill>
          <a:blip r:embed="rId4"/>
          <a:stretch>
            <a:fillRect/>
          </a:stretch>
        </p:blipFill>
        <p:spPr>
          <a:xfrm>
            <a:off x="-3590710" y="251395"/>
            <a:ext cx="7378063" cy="7378063"/>
          </a:xfrm>
          <a:prstGeom prst="rect">
            <a:avLst/>
          </a:prstGeom>
        </p:spPr>
      </p:pic>
      <p:sp>
        <p:nvSpPr>
          <p:cNvPr id="4" name="Title 3">
            <a:extLst>
              <a:ext uri="{FF2B5EF4-FFF2-40B4-BE49-F238E27FC236}">
                <a16:creationId xmlns:a16="http://schemas.microsoft.com/office/drawing/2014/main" id="{14825134-3015-7D5A-CAC2-6D698A0C7AC1}"/>
              </a:ext>
            </a:extLst>
          </p:cNvPr>
          <p:cNvSpPr>
            <a:spLocks noGrp="1"/>
          </p:cNvSpPr>
          <p:nvPr>
            <p:ph type="title" idx="4294967295"/>
          </p:nvPr>
        </p:nvSpPr>
        <p:spPr>
          <a:xfrm>
            <a:off x="688258" y="1938338"/>
            <a:ext cx="4229100" cy="1266825"/>
          </a:xfrm>
        </p:spPr>
        <p:txBody>
          <a:bodyPr/>
          <a:lstStyle/>
          <a:p>
            <a:r>
              <a:rPr lang="en-GB" sz="4400" b="1" dirty="0">
                <a:solidFill>
                  <a:srgbClr val="F47721"/>
                </a:solidFill>
              </a:rPr>
              <a:t>A deep-dive into varenicline </a:t>
            </a:r>
            <a:endParaRPr lang="en-GB" sz="4400" b="1" dirty="0">
              <a:solidFill>
                <a:srgbClr val="F47721"/>
              </a:solidFill>
              <a:cs typeface="Arial" panose="020B0604020202020204" pitchFamily="34" charset="0"/>
            </a:endParaRPr>
          </a:p>
        </p:txBody>
      </p:sp>
      <p:pic>
        <p:nvPicPr>
          <p:cNvPr id="3" name="Audio 7">
            <a:hlinkClick r:id="" action="ppaction://media"/>
            <a:extLst>
              <a:ext uri="{FF2B5EF4-FFF2-40B4-BE49-F238E27FC236}">
                <a16:creationId xmlns:a16="http://schemas.microsoft.com/office/drawing/2014/main" id="{272C6E03-32AA-F7BE-6A37-6AC3017552C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600950" y="3853360"/>
            <a:ext cx="1543050" cy="1543050"/>
          </a:xfrm>
          <a:prstGeom prst="ellipse">
            <a:avLst/>
          </a:prstGeom>
        </p:spPr>
      </p:pic>
    </p:spTree>
    <p:extLst>
      <p:ext uri="{BB962C8B-B14F-4D97-AF65-F5344CB8AC3E}">
        <p14:creationId xmlns:p14="http://schemas.microsoft.com/office/powerpoint/2010/main" val="920798076"/>
      </p:ext>
    </p:extLst>
  </p:cSld>
  <p:clrMapOvr>
    <a:masterClrMapping/>
  </p:clrMapOvr>
  <mc:AlternateContent xmlns:mc="http://schemas.openxmlformats.org/markup-compatibility/2006" xmlns:p14="http://schemas.microsoft.com/office/powerpoint/2010/main">
    <mc:Choice Requires="p14">
      <p:transition spd="slow" p14:dur="2000" advTm="22045"/>
    </mc:Choice>
    <mc:Fallback xmlns="">
      <p:transition spd="slow" advTm="22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BA87D-1CA0-FD48-B4C7-C291D737A38C}"/>
              </a:ext>
            </a:extLst>
          </p:cNvPr>
          <p:cNvSpPr>
            <a:spLocks noGrp="1"/>
          </p:cNvSpPr>
          <p:nvPr>
            <p:ph type="title"/>
          </p:nvPr>
        </p:nvSpPr>
        <p:spPr>
          <a:xfrm>
            <a:off x="375406" y="491113"/>
            <a:ext cx="6198114" cy="379786"/>
          </a:xfrm>
        </p:spPr>
        <p:txBody>
          <a:bodyPr/>
          <a:lstStyle/>
          <a:p>
            <a:r>
              <a:rPr lang="en-US" sz="2400" b="1" dirty="0">
                <a:solidFill>
                  <a:schemeClr val="accent1"/>
                </a:solidFill>
                <a:latin typeface="Arial" panose="020B0604020202020204" pitchFamily="34" charset="0"/>
                <a:cs typeface="Arial" panose="020B0604020202020204" pitchFamily="34" charset="0"/>
              </a:rPr>
              <a:t>Varenicline – medications that act on the nicotinic receptor</a:t>
            </a:r>
          </a:p>
        </p:txBody>
      </p:sp>
      <p:sp>
        <p:nvSpPr>
          <p:cNvPr id="7" name="TextBox 6">
            <a:extLst>
              <a:ext uri="{FF2B5EF4-FFF2-40B4-BE49-F238E27FC236}">
                <a16:creationId xmlns:a16="http://schemas.microsoft.com/office/drawing/2014/main" id="{5F4E1E06-A3AA-AE4F-976A-070078DC17BF}"/>
              </a:ext>
            </a:extLst>
          </p:cNvPr>
          <p:cNvSpPr txBox="1"/>
          <p:nvPr/>
        </p:nvSpPr>
        <p:spPr>
          <a:xfrm>
            <a:off x="5532223" y="1292535"/>
            <a:ext cx="2428592" cy="241618"/>
          </a:xfrm>
          <a:prstGeom prst="rect">
            <a:avLst/>
          </a:prstGeom>
          <a:noFill/>
        </p:spPr>
        <p:txBody>
          <a:bodyPr wrap="square" lIns="0" tIns="0" rIns="0" bIns="0" rtlCol="0">
            <a:noAutofit/>
          </a:bodyPr>
          <a:lstStyle/>
          <a:p>
            <a:pPr algn="ctr"/>
            <a:r>
              <a:rPr lang="en-GB" sz="1200" b="1" dirty="0">
                <a:solidFill>
                  <a:schemeClr val="accent1"/>
                </a:solidFill>
                <a:latin typeface="Arial" panose="020B0604020202020204" pitchFamily="34" charset="0"/>
              </a:rPr>
              <a:t>‘Breaks the addiction to nicotine’</a:t>
            </a:r>
          </a:p>
          <a:p>
            <a:pPr algn="l"/>
            <a:endParaRPr lang="en-US" sz="1200" b="1" dirty="0">
              <a:solidFill>
                <a:schemeClr val="bg1"/>
              </a:solidFill>
              <a:latin typeface="Arial" panose="020B0604020202020204" pitchFamily="34" charset="0"/>
            </a:endParaRPr>
          </a:p>
        </p:txBody>
      </p:sp>
      <p:sp>
        <p:nvSpPr>
          <p:cNvPr id="13" name="TextBox 12">
            <a:extLst>
              <a:ext uri="{FF2B5EF4-FFF2-40B4-BE49-F238E27FC236}">
                <a16:creationId xmlns:a16="http://schemas.microsoft.com/office/drawing/2014/main" id="{B14661BB-EC53-9945-9FFC-74AF33A7E759}"/>
              </a:ext>
            </a:extLst>
          </p:cNvPr>
          <p:cNvSpPr txBox="1"/>
          <p:nvPr/>
        </p:nvSpPr>
        <p:spPr>
          <a:xfrm>
            <a:off x="375406" y="1302296"/>
            <a:ext cx="4732835" cy="3350092"/>
          </a:xfrm>
          <a:prstGeom prst="rect">
            <a:avLst/>
          </a:prstGeom>
          <a:noFill/>
        </p:spPr>
        <p:txBody>
          <a:bodyPr wrap="square" lIns="0" tIns="0" rIns="0" bIns="0" rtlCol="0">
            <a:noAutofit/>
          </a:bodyPr>
          <a:lstStyle/>
          <a:p>
            <a:pPr marL="285750" indent="-285750">
              <a:spcBef>
                <a:spcPts val="400"/>
              </a:spcBef>
              <a:buClr>
                <a:schemeClr val="accent1"/>
              </a:buClr>
              <a:buFont typeface="Arial" panose="020B0604020202020204" pitchFamily="34" charset="0"/>
              <a:buChar char="•"/>
            </a:pPr>
            <a:r>
              <a:rPr lang="en-GB" sz="1400" dirty="0">
                <a:latin typeface="Arial" panose="020B0604020202020204" pitchFamily="34" charset="0"/>
                <a:cs typeface="Arial" panose="020B0604020202020204" pitchFamily="34" charset="0"/>
              </a:rPr>
              <a:t>Dual agonist and antagonist to the nicotine receptor</a:t>
            </a:r>
          </a:p>
          <a:p>
            <a:pPr marL="285750" indent="-285750">
              <a:spcBef>
                <a:spcPts val="400"/>
              </a:spcBef>
              <a:buClr>
                <a:schemeClr val="accent1"/>
              </a:buClr>
              <a:buFont typeface="Arial" panose="020B0604020202020204" pitchFamily="34" charset="0"/>
              <a:buChar char="•"/>
            </a:pPr>
            <a:r>
              <a:rPr lang="en-GB" sz="1400" dirty="0">
                <a:latin typeface="Arial" panose="020B0604020202020204" pitchFamily="34" charset="0"/>
                <a:cs typeface="Arial" panose="020B0604020202020204" pitchFamily="34" charset="0"/>
              </a:rPr>
              <a:t>Agonist = dopamine release and relief from cravings</a:t>
            </a:r>
          </a:p>
          <a:p>
            <a:pPr marL="285750" indent="-285750">
              <a:spcBef>
                <a:spcPts val="400"/>
              </a:spcBef>
              <a:buClr>
                <a:schemeClr val="accent1"/>
              </a:buClr>
              <a:buFont typeface="Arial" panose="020B0604020202020204" pitchFamily="34" charset="0"/>
              <a:buChar char="•"/>
            </a:pPr>
            <a:r>
              <a:rPr lang="en-GB" sz="1400" dirty="0">
                <a:latin typeface="Arial" panose="020B0604020202020204" pitchFamily="34" charset="0"/>
                <a:cs typeface="Arial" panose="020B0604020202020204" pitchFamily="34" charset="0"/>
              </a:rPr>
              <a:t>Antagonist = prevents dopamine release from nicotine when smoking </a:t>
            </a:r>
          </a:p>
          <a:p>
            <a:pPr marL="285750" indent="-285750">
              <a:spcBef>
                <a:spcPts val="400"/>
              </a:spcBef>
              <a:buClr>
                <a:schemeClr val="accent1"/>
              </a:buClr>
              <a:buFont typeface="Arial" panose="020B0604020202020204" pitchFamily="34" charset="0"/>
              <a:buChar char="•"/>
            </a:pPr>
            <a:r>
              <a:rPr lang="en-GB" sz="1400" dirty="0">
                <a:latin typeface="Arial" panose="020B0604020202020204" pitchFamily="34" charset="0"/>
                <a:cs typeface="Arial" panose="020B0604020202020204" pitchFamily="34" charset="0"/>
              </a:rPr>
              <a:t>Takes away the pleasure of smoking and the positive reinforcement of the addiction</a:t>
            </a:r>
          </a:p>
          <a:p>
            <a:pPr marL="285750" indent="-285750">
              <a:spcBef>
                <a:spcPts val="400"/>
              </a:spcBef>
              <a:buClr>
                <a:schemeClr val="accent1"/>
              </a:buClr>
              <a:buFont typeface="Arial" panose="020B0604020202020204" pitchFamily="34" charset="0"/>
              <a:buChar char="•"/>
            </a:pPr>
            <a:endParaRPr lang="en-GB" sz="1400" u="sng" dirty="0">
              <a:latin typeface="Arial" panose="020B0604020202020204" pitchFamily="34" charset="0"/>
              <a:cs typeface="Arial" panose="020B0604020202020204" pitchFamily="34" charset="0"/>
            </a:endParaRPr>
          </a:p>
          <a:p>
            <a:pPr marL="285750" indent="-285750">
              <a:buClr>
                <a:schemeClr val="accent1"/>
              </a:buClr>
              <a:buFont typeface="Arial" panose="020B0604020202020204" pitchFamily="34" charset="0"/>
              <a:buChar char="•"/>
            </a:pPr>
            <a:r>
              <a:rPr lang="en-GB" sz="1400" dirty="0">
                <a:latin typeface="Arial" panose="020B0604020202020204" pitchFamily="34" charset="0"/>
                <a:cs typeface="Arial" panose="020B0604020202020204" pitchFamily="34" charset="0"/>
              </a:rPr>
              <a:t>0.5 mg once daily, day 1–3</a:t>
            </a:r>
          </a:p>
          <a:p>
            <a:pPr marL="285750" indent="-285750">
              <a:buClr>
                <a:schemeClr val="accent1"/>
              </a:buClr>
              <a:buFont typeface="Arial" panose="020B0604020202020204" pitchFamily="34" charset="0"/>
              <a:buChar char="•"/>
            </a:pPr>
            <a:r>
              <a:rPr lang="en-GB" sz="1400" dirty="0">
                <a:latin typeface="Arial" panose="020B0604020202020204" pitchFamily="34" charset="0"/>
                <a:cs typeface="Arial" panose="020B0604020202020204" pitchFamily="34" charset="0"/>
              </a:rPr>
              <a:t>0.5 mg twice daily, day 4–7</a:t>
            </a:r>
          </a:p>
          <a:p>
            <a:pPr marL="285750" indent="-285750">
              <a:buClr>
                <a:schemeClr val="accent1"/>
              </a:buClr>
              <a:buFont typeface="Arial" panose="020B0604020202020204" pitchFamily="34" charset="0"/>
              <a:buChar char="•"/>
            </a:pPr>
            <a:r>
              <a:rPr lang="en-GB" sz="1400" dirty="0">
                <a:latin typeface="Arial" panose="020B0604020202020204" pitchFamily="34" charset="0"/>
                <a:cs typeface="Arial" panose="020B0604020202020204" pitchFamily="34" charset="0"/>
              </a:rPr>
              <a:t>1 mg twice daily, day 8+</a:t>
            </a:r>
          </a:p>
          <a:p>
            <a:pPr marL="285750" indent="-285750">
              <a:buClr>
                <a:schemeClr val="accent1"/>
              </a:buClr>
              <a:buFont typeface="Arial" panose="020B0604020202020204" pitchFamily="34" charset="0"/>
              <a:buChar char="•"/>
            </a:pPr>
            <a:r>
              <a:rPr lang="en-GB" sz="1400" dirty="0">
                <a:latin typeface="Arial" panose="020B0604020202020204" pitchFamily="34" charset="0"/>
                <a:cs typeface="Arial" panose="020B0604020202020204" pitchFamily="34" charset="0"/>
              </a:rPr>
              <a:t>12-week course</a:t>
            </a:r>
          </a:p>
          <a:p>
            <a:pPr marL="285750" indent="-285750">
              <a:buClr>
                <a:schemeClr val="accent1"/>
              </a:buClr>
              <a:buFont typeface="Arial" panose="020B0604020202020204" pitchFamily="34" charset="0"/>
              <a:buChar char="•"/>
            </a:pPr>
            <a:r>
              <a:rPr lang="en-GB" sz="1400" dirty="0">
                <a:latin typeface="Arial" panose="020B0604020202020204" pitchFamily="34" charset="0"/>
                <a:cs typeface="Arial" panose="020B0604020202020204" pitchFamily="34" charset="0"/>
              </a:rPr>
              <a:t>Patient needs additional nicotine in the initial stage</a:t>
            </a:r>
          </a:p>
          <a:p>
            <a:pPr marL="285750" indent="-285750">
              <a:buClr>
                <a:schemeClr val="accent1"/>
              </a:buClr>
              <a:buFont typeface="Arial" panose="020B0604020202020204" pitchFamily="34" charset="0"/>
              <a:buChar char="•"/>
            </a:pPr>
            <a:r>
              <a:rPr lang="en-GB" sz="1400" dirty="0">
                <a:latin typeface="Arial" panose="020B0604020202020204" pitchFamily="34" charset="0"/>
                <a:cs typeface="Arial" panose="020B0604020202020204" pitchFamily="34" charset="0"/>
              </a:rPr>
              <a:t>Aims to gradually reduce nicotine use as medication takes effect</a:t>
            </a:r>
          </a:p>
          <a:p>
            <a:pPr marL="285750" indent="-285750">
              <a:buClr>
                <a:schemeClr val="accent1"/>
              </a:buClr>
              <a:buFont typeface="Arial" panose="020B0604020202020204" pitchFamily="34" charset="0"/>
              <a:buChar char="•"/>
            </a:pPr>
            <a:r>
              <a:rPr lang="en-GB" sz="1400" dirty="0">
                <a:latin typeface="Arial" panose="020B0604020202020204" pitchFamily="34" charset="0"/>
                <a:cs typeface="Arial" panose="020B0604020202020204" pitchFamily="34" charset="0"/>
              </a:rPr>
              <a:t>Set a quit date</a:t>
            </a:r>
          </a:p>
          <a:p>
            <a:pPr marL="285750" indent="-285750">
              <a:spcBef>
                <a:spcPts val="400"/>
              </a:spcBef>
              <a:buClr>
                <a:schemeClr val="accent1"/>
              </a:buClr>
              <a:buFont typeface="Arial" panose="020B0604020202020204" pitchFamily="34" charset="0"/>
              <a:buChar char="•"/>
            </a:pPr>
            <a:endParaRPr lang="en-GB" sz="1400" u="sng" dirty="0">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endParaRPr lang="en-US" sz="1400" dirty="0">
              <a:solidFill>
                <a:schemeClr val="bg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8B92AC14-5B77-468F-9052-2B8A6C8FE0D9}"/>
              </a:ext>
            </a:extLst>
          </p:cNvPr>
          <p:cNvSpPr txBox="1"/>
          <p:nvPr/>
        </p:nvSpPr>
        <p:spPr>
          <a:xfrm>
            <a:off x="5567212" y="3716903"/>
            <a:ext cx="2756981" cy="584200"/>
          </a:xfrm>
          <a:prstGeom prst="rect">
            <a:avLst/>
          </a:prstGeom>
          <a:noFill/>
        </p:spPr>
        <p:txBody>
          <a:bodyPr wrap="square" lIns="0" tIns="0" rIns="0" bIns="0" rtlCol="0">
            <a:noAutofit/>
          </a:bodyPr>
          <a:lstStyle/>
          <a:p>
            <a:r>
              <a:rPr lang="en-GB" sz="1100" dirty="0">
                <a:solidFill>
                  <a:schemeClr val="accent1"/>
                </a:solidFill>
                <a:latin typeface="Arial" panose="020B0604020202020204" pitchFamily="34" charset="0"/>
              </a:rPr>
              <a:t>Can be extended to 24 weeks if high risk of relapse, </a:t>
            </a:r>
            <a:r>
              <a:rPr lang="en-GB" sz="1100" dirty="0" err="1">
                <a:solidFill>
                  <a:schemeClr val="accent1"/>
                </a:solidFill>
                <a:latin typeface="Arial" panose="020B0604020202020204" pitchFamily="34" charset="0"/>
              </a:rPr>
              <a:t>eg</a:t>
            </a:r>
            <a:r>
              <a:rPr lang="en-GB" sz="1100" dirty="0">
                <a:solidFill>
                  <a:schemeClr val="accent1"/>
                </a:solidFill>
                <a:latin typeface="Arial" panose="020B0604020202020204" pitchFamily="34" charset="0"/>
              </a:rPr>
              <a:t> multiple previous quit attempts</a:t>
            </a:r>
          </a:p>
          <a:p>
            <a:pPr algn="l"/>
            <a:endParaRPr lang="en-US" sz="1100" dirty="0">
              <a:solidFill>
                <a:schemeClr val="bg1"/>
              </a:solidFill>
              <a:latin typeface="Arial" panose="020B0604020202020204" pitchFamily="34" charset="0"/>
            </a:endParaRPr>
          </a:p>
        </p:txBody>
      </p:sp>
      <p:pic>
        <p:nvPicPr>
          <p:cNvPr id="3" name="Picture 4" descr="Buy Varenicline / Champix Tablets Online | PrivateDoc®">
            <a:extLst>
              <a:ext uri="{FF2B5EF4-FFF2-40B4-BE49-F238E27FC236}">
                <a16:creationId xmlns:a16="http://schemas.microsoft.com/office/drawing/2014/main" id="{13D34FFF-5EA4-0F99-B335-F983E0A3126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3565" b="17198"/>
          <a:stretch/>
        </p:blipFill>
        <p:spPr bwMode="auto">
          <a:xfrm>
            <a:off x="5567212" y="1618525"/>
            <a:ext cx="2538604" cy="1757658"/>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C5D98779-8E91-2E9C-DCDA-103A66447AA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600950" y="3830645"/>
            <a:ext cx="1543050" cy="1543050"/>
          </a:xfrm>
          <a:prstGeom prst="ellipse">
            <a:avLst/>
          </a:prstGeom>
        </p:spPr>
      </p:pic>
    </p:spTree>
    <p:extLst>
      <p:ext uri="{BB962C8B-B14F-4D97-AF65-F5344CB8AC3E}">
        <p14:creationId xmlns:p14="http://schemas.microsoft.com/office/powerpoint/2010/main" val="1136850610"/>
      </p:ext>
    </p:extLst>
  </p:cSld>
  <p:clrMapOvr>
    <a:masterClrMapping/>
  </p:clrMapOvr>
  <mc:AlternateContent xmlns:mc="http://schemas.openxmlformats.org/markup-compatibility/2006" xmlns:p14="http://schemas.microsoft.com/office/powerpoint/2010/main">
    <mc:Choice Requires="p14">
      <p:transition spd="med" p14:dur="700" advTm="251706">
        <p:fade/>
      </p:transition>
    </mc:Choice>
    <mc:Fallback xmlns="">
      <p:transition spd="med" advTm="2517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335EE8-70C9-44DB-8BAC-892699951547}"/>
              </a:ext>
            </a:extLst>
          </p:cNvPr>
          <p:cNvSpPr txBox="1"/>
          <p:nvPr/>
        </p:nvSpPr>
        <p:spPr>
          <a:xfrm>
            <a:off x="552648" y="4237622"/>
            <a:ext cx="4778285" cy="155480"/>
          </a:xfrm>
          <a:prstGeom prst="rect">
            <a:avLst/>
          </a:prstGeom>
          <a:noFill/>
        </p:spPr>
        <p:txBody>
          <a:bodyPr wrap="square" lIns="0" tIns="0" rIns="0" bIns="0" rtlCol="0">
            <a:noAutofit/>
          </a:bodyPr>
          <a:lstStyle/>
          <a:p>
            <a:r>
              <a:rPr lang="en-GB" sz="1100" dirty="0">
                <a:solidFill>
                  <a:srgbClr val="36444D"/>
                </a:solidFill>
                <a:latin typeface="Arial" panose="020B0604020202020204" pitchFamily="34" charset="0"/>
              </a:rPr>
              <a:t>OR = odds ratio</a:t>
            </a:r>
          </a:p>
          <a:p>
            <a:endParaRPr lang="en-GB" sz="1100" dirty="0">
              <a:solidFill>
                <a:srgbClr val="36444D"/>
              </a:solidFill>
              <a:latin typeface="Arial" panose="020B0604020202020204" pitchFamily="34" charset="0"/>
            </a:endParaRPr>
          </a:p>
        </p:txBody>
      </p:sp>
      <p:sp>
        <p:nvSpPr>
          <p:cNvPr id="2" name="Title 1">
            <a:extLst>
              <a:ext uri="{FF2B5EF4-FFF2-40B4-BE49-F238E27FC236}">
                <a16:creationId xmlns:a16="http://schemas.microsoft.com/office/drawing/2014/main" id="{013C281B-915A-924E-9EE9-A0CFEA597DCE}"/>
              </a:ext>
            </a:extLst>
          </p:cNvPr>
          <p:cNvSpPr>
            <a:spLocks noGrp="1"/>
          </p:cNvSpPr>
          <p:nvPr>
            <p:ph type="ctrTitle"/>
          </p:nvPr>
        </p:nvSpPr>
        <p:spPr>
          <a:xfrm>
            <a:off x="525096" y="414134"/>
            <a:ext cx="6831211" cy="533744"/>
          </a:xfrm>
        </p:spPr>
        <p:txBody>
          <a:bodyPr/>
          <a:lstStyle/>
          <a:p>
            <a:r>
              <a:rPr lang="en-GB" sz="2400" b="1" dirty="0">
                <a:solidFill>
                  <a:schemeClr val="accent1"/>
                </a:solidFill>
                <a:ea typeface="Calibri" panose="020F0502020204030204" pitchFamily="34" charset="0"/>
                <a:cs typeface="Times New Roman" panose="02020603050405020304" pitchFamily="18" charset="0"/>
              </a:rPr>
              <a:t>There is a wealth of evidence of efficacy of varenicline…….. </a:t>
            </a:r>
            <a:endParaRPr lang="en-US" b="1" dirty="0">
              <a:solidFill>
                <a:schemeClr val="accent1"/>
              </a:solidFill>
            </a:endParaRPr>
          </a:p>
        </p:txBody>
      </p:sp>
      <p:sp>
        <p:nvSpPr>
          <p:cNvPr id="5" name="Content Placeholder 4">
            <a:extLst>
              <a:ext uri="{FF2B5EF4-FFF2-40B4-BE49-F238E27FC236}">
                <a16:creationId xmlns:a16="http://schemas.microsoft.com/office/drawing/2014/main" id="{92CFDAFB-DB81-3A4D-B5E6-2B3677630817}"/>
              </a:ext>
            </a:extLst>
          </p:cNvPr>
          <p:cNvSpPr>
            <a:spLocks noGrp="1"/>
          </p:cNvSpPr>
          <p:nvPr>
            <p:ph idx="4294967295"/>
          </p:nvPr>
        </p:nvSpPr>
        <p:spPr>
          <a:xfrm>
            <a:off x="496375" y="1298575"/>
            <a:ext cx="2571750" cy="3573463"/>
          </a:xfrm>
          <a:prstGeom prst="rect">
            <a:avLst/>
          </a:prstGeom>
        </p:spPr>
        <p:txBody>
          <a:bodyPr/>
          <a:lstStyle/>
          <a:p>
            <a:pPr>
              <a:lnSpc>
                <a:spcPct val="100000"/>
              </a:lnSpc>
            </a:pPr>
            <a:r>
              <a:rPr lang="en-GB" sz="1400" dirty="0">
                <a:ea typeface="Calibri" panose="020F0502020204030204" pitchFamily="34" charset="0"/>
                <a:cs typeface="Times New Roman" panose="02020603050405020304" pitchFamily="18" charset="0"/>
              </a:rPr>
              <a:t>Varenicline is an effective treatment for tobacco addiction increasing the chance of abstinence by over 200% vs placebo (RR 2.24, 95% CI 2.06–2.43) (based on 27 trials with 12,625 patients).</a:t>
            </a:r>
          </a:p>
          <a:p>
            <a:pPr>
              <a:lnSpc>
                <a:spcPct val="115000"/>
              </a:lnSpc>
            </a:pPr>
            <a:r>
              <a:rPr lang="en-GB" sz="1100" dirty="0">
                <a:solidFill>
                  <a:srgbClr val="36444D"/>
                </a:solidFill>
                <a:cs typeface="Arial" panose="020B0604020202020204" pitchFamily="34" charset="0"/>
              </a:rPr>
              <a:t>Cahill K et al. Cochrane Database </a:t>
            </a:r>
            <a:r>
              <a:rPr lang="en-GB" sz="1100" dirty="0" err="1">
                <a:solidFill>
                  <a:srgbClr val="36444D"/>
                </a:solidFill>
                <a:cs typeface="Arial" panose="020B0604020202020204" pitchFamily="34" charset="0"/>
              </a:rPr>
              <a:t>Syst</a:t>
            </a:r>
            <a:r>
              <a:rPr lang="en-GB" sz="1100" dirty="0">
                <a:solidFill>
                  <a:srgbClr val="36444D"/>
                </a:solidFill>
                <a:cs typeface="Arial" panose="020B0604020202020204" pitchFamily="34" charset="0"/>
              </a:rPr>
              <a:t> Rev 2016;2016(5):CD006103</a:t>
            </a:r>
          </a:p>
          <a:p>
            <a:endParaRPr lang="en-US" dirty="0"/>
          </a:p>
        </p:txBody>
      </p:sp>
      <p:sp>
        <p:nvSpPr>
          <p:cNvPr id="6" name="Content Placeholder 4">
            <a:extLst>
              <a:ext uri="{FF2B5EF4-FFF2-40B4-BE49-F238E27FC236}">
                <a16:creationId xmlns:a16="http://schemas.microsoft.com/office/drawing/2014/main" id="{354B9238-B1CD-5C4D-B12C-F4C9CF822656}"/>
              </a:ext>
            </a:extLst>
          </p:cNvPr>
          <p:cNvSpPr txBox="1">
            <a:spLocks/>
          </p:cNvSpPr>
          <p:nvPr/>
        </p:nvSpPr>
        <p:spPr>
          <a:xfrm>
            <a:off x="3353677" y="1298187"/>
            <a:ext cx="2571750" cy="357449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2">
                    <a:lumMod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2">
                    <a:lumMod val="50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2">
                    <a:lumMod val="50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2">
                    <a:lumMod val="50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400" dirty="0">
                <a:latin typeface="Arial" panose="020B0604020202020204" pitchFamily="34" charset="0"/>
                <a:ea typeface="Calibri" panose="020F0502020204030204" pitchFamily="34" charset="0"/>
                <a:cs typeface="Times New Roman" panose="02020603050405020304" pitchFamily="18" charset="0"/>
              </a:rPr>
              <a:t>Varenicline is more effective than bupropion. Smokers are approximately 40% more likely to stop with varenicline vs bupropion (RR 1.39, 95% CI 1.25–1.54) (based on 5 trials with 5,887 patients). </a:t>
            </a:r>
          </a:p>
          <a:p>
            <a:pPr>
              <a:lnSpc>
                <a:spcPct val="100000"/>
              </a:lnSpc>
            </a:pPr>
            <a:r>
              <a:rPr lang="en-GB" sz="1100" dirty="0">
                <a:solidFill>
                  <a:srgbClr val="36444D"/>
                </a:solidFill>
                <a:latin typeface="Arial" panose="020B0604020202020204" pitchFamily="34" charset="0"/>
              </a:rPr>
              <a:t>Cahill K et al. Cochrane Database </a:t>
            </a:r>
            <a:r>
              <a:rPr lang="en-GB" sz="1100" dirty="0" err="1">
                <a:solidFill>
                  <a:srgbClr val="36444D"/>
                </a:solidFill>
                <a:latin typeface="Arial" panose="020B0604020202020204" pitchFamily="34" charset="0"/>
              </a:rPr>
              <a:t>Syst</a:t>
            </a:r>
            <a:r>
              <a:rPr lang="en-GB" sz="1100" dirty="0">
                <a:solidFill>
                  <a:srgbClr val="36444D"/>
                </a:solidFill>
                <a:latin typeface="Arial" panose="020B0604020202020204" pitchFamily="34" charset="0"/>
              </a:rPr>
              <a:t> Rev 2016;2016(5):CD006103</a:t>
            </a:r>
            <a:endParaRPr lang="en-US" sz="1100" dirty="0">
              <a:latin typeface="Arial" panose="020B0604020202020204" pitchFamily="34" charset="0"/>
            </a:endParaRPr>
          </a:p>
        </p:txBody>
      </p:sp>
      <p:sp>
        <p:nvSpPr>
          <p:cNvPr id="7" name="Content Placeholder 4">
            <a:extLst>
              <a:ext uri="{FF2B5EF4-FFF2-40B4-BE49-F238E27FC236}">
                <a16:creationId xmlns:a16="http://schemas.microsoft.com/office/drawing/2014/main" id="{CBE7446F-F003-BE40-87E9-47C287166F12}"/>
              </a:ext>
            </a:extLst>
          </p:cNvPr>
          <p:cNvSpPr txBox="1">
            <a:spLocks/>
          </p:cNvSpPr>
          <p:nvPr/>
        </p:nvSpPr>
        <p:spPr>
          <a:xfrm>
            <a:off x="6210979" y="1298187"/>
            <a:ext cx="2449081" cy="357449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2">
                    <a:lumMod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2">
                    <a:lumMod val="50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2">
                    <a:lumMod val="50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2">
                    <a:lumMod val="50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400" dirty="0">
                <a:latin typeface="Arial" panose="020B0604020202020204" pitchFamily="34" charset="0"/>
                <a:ea typeface="Calibri" panose="020F0502020204030204" pitchFamily="34" charset="0"/>
                <a:cs typeface="Times New Roman" panose="02020603050405020304" pitchFamily="18" charset="0"/>
              </a:rPr>
              <a:t>Varenicline and behavioural support is the most effective combination to treat tobacco addiction in a meta-analysis of 115 trials and 57,000 patients. Smokers are approximately 60% more likely to stop smoking with varenicline and behavioural support than with bupropion (OR 1.56, 95% CI 1.07–2.34) and NRT (OR 1.65, 95%CI 1.10–2.12).</a:t>
            </a:r>
          </a:p>
          <a:p>
            <a:pPr>
              <a:lnSpc>
                <a:spcPct val="100000"/>
              </a:lnSpc>
            </a:pPr>
            <a:r>
              <a:rPr lang="en-GB" sz="1100" dirty="0">
                <a:solidFill>
                  <a:srgbClr val="36444D"/>
                </a:solidFill>
                <a:latin typeface="Arial" panose="020B0604020202020204" pitchFamily="34" charset="0"/>
              </a:rPr>
              <a:t>Windle SB et al. Am J </a:t>
            </a:r>
            <a:r>
              <a:rPr lang="en-GB" sz="1100" dirty="0" err="1">
                <a:solidFill>
                  <a:srgbClr val="36444D"/>
                </a:solidFill>
                <a:latin typeface="Arial" panose="020B0604020202020204" pitchFamily="34" charset="0"/>
              </a:rPr>
              <a:t>Prev</a:t>
            </a:r>
            <a:r>
              <a:rPr lang="en-GB" sz="1100" dirty="0">
                <a:solidFill>
                  <a:srgbClr val="36444D"/>
                </a:solidFill>
                <a:latin typeface="Arial" panose="020B0604020202020204" pitchFamily="34" charset="0"/>
              </a:rPr>
              <a:t> Med 2016; 51(6):1060–71</a:t>
            </a:r>
          </a:p>
          <a:p>
            <a:pPr marL="342900">
              <a:lnSpc>
                <a:spcPct val="100000"/>
              </a:lnSpc>
            </a:pPr>
            <a:r>
              <a:rPr lang="en-GB" sz="1350" dirty="0">
                <a:solidFill>
                  <a:srgbClr val="FF0000"/>
                </a:solidFill>
                <a:latin typeface="Arial" panose="020B0604020202020204" pitchFamily="34" charset="0"/>
                <a:ea typeface="Calibri" panose="020F0502020204030204" pitchFamily="34" charset="0"/>
                <a:cs typeface="Times New Roman" panose="02020603050405020304" pitchFamily="18" charset="0"/>
              </a:rPr>
              <a:t> </a:t>
            </a:r>
            <a:endParaRPr lang="en-GB" sz="1350" dirty="0">
              <a:latin typeface="Arial" panose="020B0604020202020204" pitchFamily="34" charset="0"/>
              <a:ea typeface="Calibri" panose="020F0502020204030204" pitchFamily="34" charset="0"/>
              <a:cs typeface="Times New Roman" panose="02020603050405020304" pitchFamily="18" charset="0"/>
            </a:endParaRPr>
          </a:p>
          <a:p>
            <a:pPr>
              <a:lnSpc>
                <a:spcPct val="100000"/>
              </a:lnSpc>
            </a:pPr>
            <a:endParaRPr lang="en-US" dirty="0">
              <a:latin typeface="Arial" panose="020B0604020202020204" pitchFamily="34" charset="0"/>
            </a:endParaRPr>
          </a:p>
        </p:txBody>
      </p:sp>
      <p:pic>
        <p:nvPicPr>
          <p:cNvPr id="10" name="Picture 9">
            <a:extLst>
              <a:ext uri="{FF2B5EF4-FFF2-40B4-BE49-F238E27FC236}">
                <a16:creationId xmlns:a16="http://schemas.microsoft.com/office/drawing/2014/main" id="{9E202CEC-C497-D648-9170-307AF97E3848}"/>
              </a:ext>
            </a:extLst>
          </p:cNvPr>
          <p:cNvPicPr>
            <a:picLocks noChangeAspect="1"/>
          </p:cNvPicPr>
          <p:nvPr/>
        </p:nvPicPr>
        <p:blipFill>
          <a:blip r:embed="rId5"/>
          <a:stretch>
            <a:fillRect/>
          </a:stretch>
        </p:blipFill>
        <p:spPr>
          <a:xfrm>
            <a:off x="3520678" y="3308060"/>
            <a:ext cx="2328850" cy="1598008"/>
          </a:xfrm>
          <a:prstGeom prst="rect">
            <a:avLst/>
          </a:prstGeom>
        </p:spPr>
      </p:pic>
      <p:pic>
        <p:nvPicPr>
          <p:cNvPr id="11" name="Audio 10">
            <a:hlinkClick r:id="" action="ppaction://media"/>
            <a:extLst>
              <a:ext uri="{FF2B5EF4-FFF2-40B4-BE49-F238E27FC236}">
                <a16:creationId xmlns:a16="http://schemas.microsoft.com/office/drawing/2014/main" id="{0FD8B366-93E7-6CE0-9DC4-6E4C79EF61E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600950" y="3839401"/>
            <a:ext cx="1543050" cy="1543050"/>
          </a:xfrm>
          <a:prstGeom prst="ellipse">
            <a:avLst/>
          </a:prstGeom>
        </p:spPr>
      </p:pic>
    </p:spTree>
    <p:extLst>
      <p:ext uri="{BB962C8B-B14F-4D97-AF65-F5344CB8AC3E}">
        <p14:creationId xmlns:p14="http://schemas.microsoft.com/office/powerpoint/2010/main" val="2120725187"/>
      </p:ext>
    </p:extLst>
  </p:cSld>
  <p:clrMapOvr>
    <a:masterClrMapping/>
  </p:clrMapOvr>
  <mc:AlternateContent xmlns:mc="http://schemas.openxmlformats.org/markup-compatibility/2006" xmlns:p14="http://schemas.microsoft.com/office/powerpoint/2010/main">
    <mc:Choice Requires="p14">
      <p:transition spd="med" p14:dur="700" advTm="46047">
        <p:fade/>
      </p:transition>
    </mc:Choice>
    <mc:Fallback xmlns="">
      <p:transition spd="med" advTm="460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34">
            <a:extLst>
              <a:ext uri="{FF2B5EF4-FFF2-40B4-BE49-F238E27FC236}">
                <a16:creationId xmlns:a16="http://schemas.microsoft.com/office/drawing/2014/main" id="{CF4469D4-3159-4459-A347-6E3F7BA2EC5C}"/>
              </a:ext>
            </a:extLst>
          </p:cNvPr>
          <p:cNvGraphicFramePr>
            <a:graphicFrameLocks noGrp="1"/>
          </p:cNvGraphicFramePr>
          <p:nvPr/>
        </p:nvGraphicFramePr>
        <p:xfrm>
          <a:off x="960437" y="2248746"/>
          <a:ext cx="7223125" cy="1775733"/>
        </p:xfrm>
        <a:graphic>
          <a:graphicData uri="http://schemas.openxmlformats.org/drawingml/2006/table">
            <a:tbl>
              <a:tblPr>
                <a:tableStyleId>{B301B821-A1FF-4177-AEE7-76D212191A09}</a:tableStyleId>
              </a:tblPr>
              <a:tblGrid>
                <a:gridCol w="1746250">
                  <a:extLst>
                    <a:ext uri="{9D8B030D-6E8A-4147-A177-3AD203B41FA5}">
                      <a16:colId xmlns:a16="http://schemas.microsoft.com/office/drawing/2014/main" val="20000"/>
                    </a:ext>
                  </a:extLst>
                </a:gridCol>
                <a:gridCol w="5476875">
                  <a:extLst>
                    <a:ext uri="{9D8B030D-6E8A-4147-A177-3AD203B41FA5}">
                      <a16:colId xmlns:a16="http://schemas.microsoft.com/office/drawing/2014/main" val="20001"/>
                    </a:ext>
                  </a:extLst>
                </a:gridCol>
              </a:tblGrid>
              <a:tr h="512535">
                <a:tc>
                  <a:txBody>
                    <a:bodyPr/>
                    <a:lstStyle/>
                    <a:p>
                      <a:pPr marL="0" marR="0" lvl="0" indent="0" algn="ctr" defTabSz="358775" rtl="0" eaLnBrk="1" fontAlgn="base" latinLnBrk="0" hangingPunct="1">
                        <a:lnSpc>
                          <a:spcPct val="100000"/>
                        </a:lnSpc>
                        <a:spcBef>
                          <a:spcPts val="800"/>
                        </a:spcBef>
                        <a:spcAft>
                          <a:spcPts val="400"/>
                        </a:spcAft>
                        <a:buClrTx/>
                        <a:buSzTx/>
                        <a:buFontTx/>
                        <a:buNone/>
                        <a:tabLst>
                          <a:tab pos="358775" algn="l"/>
                        </a:tabLst>
                      </a:pPr>
                      <a:endParaRPr kumimoji="0" lang="en-GB" sz="1600" b="0" i="0" u="none" strike="noStrike" cap="none" normalizeH="0" baseline="0" dirty="0">
                        <a:ln>
                          <a:noFill/>
                        </a:ln>
                        <a:solidFill>
                          <a:schemeClr val="bg1"/>
                        </a:solidFill>
                        <a:effectLst/>
                        <a:latin typeface="Arial" panose="020B0604020202020204" pitchFamily="34" charset="0"/>
                        <a:ea typeface="ＭＳ Ｐゴシック" charset="-128"/>
                        <a:cs typeface="Arial" pitchFamily="34" charset="0"/>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358775" rtl="0" eaLnBrk="1" fontAlgn="base" latinLnBrk="0" hangingPunct="1">
                        <a:lnSpc>
                          <a:spcPct val="90000"/>
                        </a:lnSpc>
                        <a:spcBef>
                          <a:spcPct val="0"/>
                        </a:spcBef>
                        <a:spcAft>
                          <a:spcPts val="400"/>
                        </a:spcAft>
                        <a:buClrTx/>
                        <a:buSzTx/>
                        <a:buFontTx/>
                        <a:buNone/>
                        <a:tabLst>
                          <a:tab pos="358775" algn="l"/>
                        </a:tabLst>
                      </a:pPr>
                      <a:r>
                        <a:rPr kumimoji="0" lang="en-GB" sz="1600" b="0" i="0" u="none" strike="noStrike" cap="none" normalizeH="0" baseline="0" dirty="0">
                          <a:ln>
                            <a:noFill/>
                          </a:ln>
                          <a:solidFill>
                            <a:schemeClr val="bg1"/>
                          </a:solidFill>
                          <a:effectLst/>
                          <a:latin typeface="Arial" panose="020B0604020202020204" pitchFamily="34" charset="0"/>
                        </a:rPr>
                        <a:t>NNT to achieve additional long-term quitter vs placebo</a:t>
                      </a:r>
                      <a:endParaRPr kumimoji="0" lang="en-GB" sz="1600" b="0" i="0" u="none" strike="noStrike" cap="none" normalizeH="0" baseline="0" dirty="0">
                        <a:ln>
                          <a:noFill/>
                        </a:ln>
                        <a:solidFill>
                          <a:schemeClr val="bg1"/>
                        </a:solidFill>
                        <a:effectLst/>
                        <a:latin typeface="Arial" panose="020B0604020202020204" pitchFamily="34" charset="0"/>
                        <a:ea typeface="ＭＳ Ｐゴシック" charset="-128"/>
                        <a:cs typeface="Arial" pitchFamily="34" charset="0"/>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436345">
                <a:tc>
                  <a:txBody>
                    <a:bodyPr/>
                    <a:lstStyle/>
                    <a:p>
                      <a:pPr marL="88900" marR="0" lvl="0" indent="0" algn="l" defTabSz="358775" rtl="0" eaLnBrk="1" fontAlgn="base" latinLnBrk="0" hangingPunct="1">
                        <a:lnSpc>
                          <a:spcPct val="100000"/>
                        </a:lnSpc>
                        <a:spcBef>
                          <a:spcPts val="800"/>
                        </a:spcBef>
                        <a:spcAft>
                          <a:spcPts val="400"/>
                        </a:spcAft>
                        <a:buClrTx/>
                        <a:buSzTx/>
                        <a:buFontTx/>
                        <a:buNone/>
                        <a:tabLst>
                          <a:tab pos="358775" algn="l"/>
                        </a:tabLst>
                      </a:pPr>
                      <a:r>
                        <a:rPr kumimoji="0" lang="en-GB" sz="1600" b="0" i="0" u="none" strike="noStrike" cap="none" normalizeH="0" baseline="0" dirty="0">
                          <a:ln>
                            <a:noFill/>
                          </a:ln>
                          <a:effectLst/>
                          <a:latin typeface="Arial" panose="020B0604020202020204" pitchFamily="34" charset="0"/>
                        </a:rPr>
                        <a:t>NRT</a:t>
                      </a:r>
                      <a:endParaRPr kumimoji="0" lang="en-GB" sz="1600" b="0" i="0" u="none" strike="noStrike" cap="none" normalizeH="0" baseline="0" dirty="0">
                        <a:ln>
                          <a:noFill/>
                        </a:ln>
                        <a:solidFill>
                          <a:schemeClr val="accent5">
                            <a:lumMod val="50000"/>
                          </a:schemeClr>
                        </a:solidFill>
                        <a:effectLst/>
                        <a:latin typeface="Arial" panose="020B0604020202020204" pitchFamily="34" charset="0"/>
                        <a:ea typeface="ＭＳ Ｐゴシック" charset="-128"/>
                        <a:cs typeface="Arial" pitchFamily="34" charset="0"/>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358775" rtl="0" eaLnBrk="1" fontAlgn="base" latinLnBrk="0" hangingPunct="1">
                        <a:lnSpc>
                          <a:spcPct val="100000"/>
                        </a:lnSpc>
                        <a:spcBef>
                          <a:spcPts val="800"/>
                        </a:spcBef>
                        <a:spcAft>
                          <a:spcPts val="400"/>
                        </a:spcAft>
                        <a:buClrTx/>
                        <a:buSzTx/>
                        <a:buFontTx/>
                        <a:buNone/>
                        <a:tabLst>
                          <a:tab pos="358775" algn="l"/>
                        </a:tabLst>
                      </a:pPr>
                      <a:r>
                        <a:rPr kumimoji="0" lang="en-GB" sz="1600" b="0" i="0" u="none" strike="noStrike" cap="none" normalizeH="0" baseline="0" dirty="0">
                          <a:ln>
                            <a:noFill/>
                          </a:ln>
                          <a:effectLst/>
                          <a:latin typeface="Arial" panose="020B0604020202020204" pitchFamily="34" charset="0"/>
                        </a:rPr>
                        <a:t>23   (95% CI 20–25)</a:t>
                      </a:r>
                      <a:endParaRPr kumimoji="0" lang="en-GB" sz="1600" b="0" i="0" u="none" strike="noStrike" cap="none" normalizeH="0" baseline="0" dirty="0">
                        <a:ln>
                          <a:noFill/>
                        </a:ln>
                        <a:solidFill>
                          <a:schemeClr val="accent5">
                            <a:lumMod val="50000"/>
                          </a:schemeClr>
                        </a:solidFill>
                        <a:effectLst/>
                        <a:latin typeface="Arial" panose="020B0604020202020204" pitchFamily="34" charset="0"/>
                        <a:ea typeface="ＭＳ Ｐゴシック" charset="-128"/>
                        <a:cs typeface="Arial" pitchFamily="34" charset="0"/>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64049">
                <a:tc>
                  <a:txBody>
                    <a:bodyPr/>
                    <a:lstStyle/>
                    <a:p>
                      <a:pPr marL="88900" marR="0" lvl="0" indent="0" algn="l" defTabSz="358775" rtl="0" eaLnBrk="1" fontAlgn="base" latinLnBrk="0" hangingPunct="1">
                        <a:lnSpc>
                          <a:spcPct val="100000"/>
                        </a:lnSpc>
                        <a:spcBef>
                          <a:spcPts val="800"/>
                        </a:spcBef>
                        <a:spcAft>
                          <a:spcPts val="400"/>
                        </a:spcAft>
                        <a:buClrTx/>
                        <a:buSzTx/>
                        <a:buFontTx/>
                        <a:buNone/>
                        <a:tabLst>
                          <a:tab pos="358775" algn="l"/>
                        </a:tabLst>
                      </a:pPr>
                      <a:r>
                        <a:rPr kumimoji="0" lang="en-GB" sz="1600" b="0" i="0" u="none" strike="noStrike" cap="none" normalizeH="0" baseline="0" dirty="0">
                          <a:ln>
                            <a:noFill/>
                          </a:ln>
                          <a:effectLst/>
                          <a:latin typeface="Arial" panose="020B0604020202020204" pitchFamily="34" charset="0"/>
                        </a:rPr>
                        <a:t>Bupropion</a:t>
                      </a:r>
                      <a:endParaRPr kumimoji="0" lang="en-GB" sz="1600" b="0" i="0" u="none" strike="noStrike" cap="none" normalizeH="0" baseline="0" dirty="0">
                        <a:ln>
                          <a:noFill/>
                        </a:ln>
                        <a:solidFill>
                          <a:schemeClr val="accent5">
                            <a:lumMod val="50000"/>
                          </a:schemeClr>
                        </a:solidFill>
                        <a:effectLst/>
                        <a:latin typeface="Arial" panose="020B0604020202020204" pitchFamily="34" charset="0"/>
                        <a:ea typeface="ＭＳ Ｐゴシック" charset="-128"/>
                        <a:cs typeface="Arial" pitchFamily="34" charset="0"/>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358775" rtl="0" eaLnBrk="1" fontAlgn="base" latinLnBrk="0" hangingPunct="1">
                        <a:lnSpc>
                          <a:spcPct val="100000"/>
                        </a:lnSpc>
                        <a:spcBef>
                          <a:spcPts val="800"/>
                        </a:spcBef>
                        <a:spcAft>
                          <a:spcPts val="400"/>
                        </a:spcAft>
                        <a:buClrTx/>
                        <a:buSzTx/>
                        <a:buFontTx/>
                        <a:buNone/>
                        <a:tabLst>
                          <a:tab pos="358775" algn="l"/>
                        </a:tabLst>
                      </a:pPr>
                      <a:r>
                        <a:rPr kumimoji="0" lang="en-GB" sz="1600" b="0" i="0" u="none" strike="noStrike" cap="none" normalizeH="0" baseline="0" dirty="0">
                          <a:ln>
                            <a:noFill/>
                          </a:ln>
                          <a:effectLst/>
                          <a:latin typeface="Arial" panose="020B0604020202020204" pitchFamily="34" charset="0"/>
                        </a:rPr>
                        <a:t>22   (95% CI 18–28)</a:t>
                      </a:r>
                      <a:endParaRPr kumimoji="0" lang="en-GB" sz="1600" b="0" i="0" u="none" strike="noStrike" cap="none" normalizeH="0" baseline="0" dirty="0">
                        <a:ln>
                          <a:noFill/>
                        </a:ln>
                        <a:solidFill>
                          <a:schemeClr val="accent5">
                            <a:lumMod val="50000"/>
                          </a:schemeClr>
                        </a:solidFill>
                        <a:effectLst/>
                        <a:latin typeface="Arial" panose="020B0604020202020204" pitchFamily="34" charset="0"/>
                        <a:ea typeface="ＭＳ Ｐゴシック" charset="-128"/>
                        <a:cs typeface="Arial" pitchFamily="34" charset="0"/>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62804">
                <a:tc>
                  <a:txBody>
                    <a:bodyPr/>
                    <a:lstStyle/>
                    <a:p>
                      <a:pPr marL="88900" marR="0" lvl="0" indent="0" algn="l" defTabSz="358775" rtl="0" eaLnBrk="1" fontAlgn="base" latinLnBrk="0" hangingPunct="1">
                        <a:lnSpc>
                          <a:spcPct val="100000"/>
                        </a:lnSpc>
                        <a:spcBef>
                          <a:spcPts val="800"/>
                        </a:spcBef>
                        <a:spcAft>
                          <a:spcPts val="400"/>
                        </a:spcAft>
                        <a:buClrTx/>
                        <a:buSzTx/>
                        <a:buFontTx/>
                        <a:buNone/>
                        <a:tabLst>
                          <a:tab pos="358775" algn="l"/>
                        </a:tabLst>
                      </a:pPr>
                      <a:r>
                        <a:rPr kumimoji="0" lang="en-GB" sz="1600" b="0" i="0" u="none" strike="noStrike" cap="none" normalizeH="0" baseline="0" dirty="0">
                          <a:ln>
                            <a:noFill/>
                          </a:ln>
                          <a:effectLst/>
                          <a:latin typeface="Arial" panose="020B0604020202020204" pitchFamily="34" charset="0"/>
                        </a:rPr>
                        <a:t>Varenicline</a:t>
                      </a:r>
                      <a:endParaRPr kumimoji="0" lang="en-GB" sz="1600" b="0" i="0" u="none" strike="noStrike" cap="none" normalizeH="0" baseline="0" dirty="0">
                        <a:ln>
                          <a:noFill/>
                        </a:ln>
                        <a:solidFill>
                          <a:schemeClr val="accent5">
                            <a:lumMod val="50000"/>
                          </a:schemeClr>
                        </a:solidFill>
                        <a:effectLst/>
                        <a:latin typeface="Arial" panose="020B0604020202020204" pitchFamily="34" charset="0"/>
                        <a:ea typeface="ＭＳ Ｐゴシック" charset="-128"/>
                        <a:cs typeface="Arial" pitchFamily="34" charset="0"/>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358775" rtl="0" eaLnBrk="1" fontAlgn="base" latinLnBrk="0" hangingPunct="1">
                        <a:lnSpc>
                          <a:spcPct val="100000"/>
                        </a:lnSpc>
                        <a:spcBef>
                          <a:spcPts val="800"/>
                        </a:spcBef>
                        <a:spcAft>
                          <a:spcPts val="400"/>
                        </a:spcAft>
                        <a:buClrTx/>
                        <a:buSzTx/>
                        <a:buFontTx/>
                        <a:buNone/>
                        <a:tabLst>
                          <a:tab pos="358775" algn="l"/>
                        </a:tabLst>
                      </a:pPr>
                      <a:r>
                        <a:rPr kumimoji="0" lang="en-GB" sz="1600" b="0" i="0" u="none" strike="noStrike" cap="none" normalizeH="0" baseline="0" dirty="0">
                          <a:ln>
                            <a:noFill/>
                          </a:ln>
                          <a:effectLst/>
                          <a:latin typeface="Arial" panose="020B0604020202020204" pitchFamily="34" charset="0"/>
                        </a:rPr>
                        <a:t>11   (95% CI 9–13)</a:t>
                      </a:r>
                      <a:endParaRPr kumimoji="0" lang="en-GB" sz="1600" b="0" i="0" u="none" strike="noStrike" cap="none" normalizeH="0" baseline="0" dirty="0">
                        <a:ln>
                          <a:noFill/>
                        </a:ln>
                        <a:solidFill>
                          <a:schemeClr val="accent5">
                            <a:lumMod val="50000"/>
                          </a:schemeClr>
                        </a:solidFill>
                        <a:effectLst/>
                        <a:latin typeface="Arial" panose="020B0604020202020204" pitchFamily="34" charset="0"/>
                        <a:ea typeface="ＭＳ Ｐゴシック" charset="-128"/>
                        <a:cs typeface="Arial" pitchFamily="34" charset="0"/>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6" name="TextBox 5">
            <a:extLst>
              <a:ext uri="{FF2B5EF4-FFF2-40B4-BE49-F238E27FC236}">
                <a16:creationId xmlns:a16="http://schemas.microsoft.com/office/drawing/2014/main" id="{5ADEB7A0-9855-4170-8E53-66AD82CF5B01}"/>
              </a:ext>
            </a:extLst>
          </p:cNvPr>
          <p:cNvSpPr txBox="1"/>
          <p:nvPr/>
        </p:nvSpPr>
        <p:spPr>
          <a:xfrm>
            <a:off x="960437" y="4350261"/>
            <a:ext cx="7223125" cy="258876"/>
          </a:xfrm>
          <a:prstGeom prst="rect">
            <a:avLst/>
          </a:prstGeom>
          <a:noFill/>
        </p:spPr>
        <p:txBody>
          <a:bodyPr wrap="square" lIns="0" tIns="0" rIns="0" bIns="0" rtlCol="0">
            <a:noAutofit/>
          </a:bodyPr>
          <a:lstStyle/>
          <a:p>
            <a:r>
              <a:rPr lang="en-GB" sz="900" dirty="0">
                <a:solidFill>
                  <a:srgbClr val="36444D"/>
                </a:solidFill>
                <a:latin typeface="Arial" panose="020B0604020202020204" pitchFamily="34" charset="0"/>
              </a:rPr>
              <a:t>Cahill K et al. Nicotine receptor partial agonists for smoking cessation. Cochrane Database </a:t>
            </a:r>
            <a:r>
              <a:rPr lang="en-GB" sz="900" dirty="0" err="1">
                <a:solidFill>
                  <a:srgbClr val="36444D"/>
                </a:solidFill>
                <a:latin typeface="Arial" panose="020B0604020202020204" pitchFamily="34" charset="0"/>
              </a:rPr>
              <a:t>Syst</a:t>
            </a:r>
            <a:r>
              <a:rPr lang="en-GB" sz="900" dirty="0">
                <a:solidFill>
                  <a:srgbClr val="36444D"/>
                </a:solidFill>
                <a:latin typeface="Arial" panose="020B0604020202020204" pitchFamily="34" charset="0"/>
              </a:rPr>
              <a:t> Rev 2016;(5):CD006103.</a:t>
            </a:r>
          </a:p>
        </p:txBody>
      </p:sp>
      <p:sp>
        <p:nvSpPr>
          <p:cNvPr id="4" name="Title 3">
            <a:extLst>
              <a:ext uri="{FF2B5EF4-FFF2-40B4-BE49-F238E27FC236}">
                <a16:creationId xmlns:a16="http://schemas.microsoft.com/office/drawing/2014/main" id="{CF7F5224-392A-0C41-AFFF-27EE528FE199}"/>
              </a:ext>
            </a:extLst>
          </p:cNvPr>
          <p:cNvSpPr>
            <a:spLocks noGrp="1"/>
          </p:cNvSpPr>
          <p:nvPr>
            <p:ph type="title"/>
          </p:nvPr>
        </p:nvSpPr>
        <p:spPr>
          <a:xfrm>
            <a:off x="628650" y="491113"/>
            <a:ext cx="4573270" cy="379786"/>
          </a:xfrm>
        </p:spPr>
        <p:txBody>
          <a:bodyPr/>
          <a:lstStyle/>
          <a:p>
            <a:r>
              <a:rPr lang="en-GB" sz="2400" b="1" kern="0" dirty="0">
                <a:solidFill>
                  <a:schemeClr val="accent1"/>
                </a:solidFill>
                <a:ea typeface="MS Mincho" charset="0"/>
                <a:cs typeface="MS Mincho" charset="0"/>
              </a:rPr>
              <a:t>Cochrane database of </a:t>
            </a:r>
            <a:r>
              <a:rPr lang="en-GB" kern="0" dirty="0">
                <a:ea typeface="MS Mincho" charset="0"/>
                <a:cs typeface="MS Mincho" charset="0"/>
              </a:rPr>
              <a:t>s</a:t>
            </a:r>
            <a:r>
              <a:rPr lang="en-GB" sz="2400" b="1" kern="0" dirty="0">
                <a:solidFill>
                  <a:schemeClr val="accent1"/>
                </a:solidFill>
                <a:ea typeface="MS Mincho" charset="0"/>
                <a:cs typeface="MS Mincho" charset="0"/>
              </a:rPr>
              <a:t>ystematic </a:t>
            </a:r>
            <a:r>
              <a:rPr lang="en-GB" kern="0" dirty="0">
                <a:ea typeface="MS Mincho" charset="0"/>
                <a:cs typeface="MS Mincho" charset="0"/>
              </a:rPr>
              <a:t>r</a:t>
            </a:r>
            <a:r>
              <a:rPr lang="en-GB" sz="2400" b="1" kern="0" dirty="0">
                <a:solidFill>
                  <a:schemeClr val="accent1"/>
                </a:solidFill>
                <a:ea typeface="MS Mincho" charset="0"/>
                <a:cs typeface="MS Mincho" charset="0"/>
              </a:rPr>
              <a:t>eviews 2016 </a:t>
            </a:r>
            <a:endParaRPr lang="en-US" sz="2400" b="1" dirty="0">
              <a:solidFill>
                <a:schemeClr val="accent1"/>
              </a:solidFill>
            </a:endParaRPr>
          </a:p>
        </p:txBody>
      </p:sp>
      <p:sp>
        <p:nvSpPr>
          <p:cNvPr id="7" name="Content Placeholder 6">
            <a:extLst>
              <a:ext uri="{FF2B5EF4-FFF2-40B4-BE49-F238E27FC236}">
                <a16:creationId xmlns:a16="http://schemas.microsoft.com/office/drawing/2014/main" id="{A1360521-1980-E34A-98D3-062CB963D2F5}"/>
              </a:ext>
            </a:extLst>
          </p:cNvPr>
          <p:cNvSpPr>
            <a:spLocks noGrp="1"/>
          </p:cNvSpPr>
          <p:nvPr>
            <p:ph idx="1"/>
          </p:nvPr>
        </p:nvSpPr>
        <p:spPr>
          <a:xfrm>
            <a:off x="628650" y="1322431"/>
            <a:ext cx="7886700" cy="1001833"/>
          </a:xfrm>
        </p:spPr>
        <p:txBody>
          <a:bodyPr/>
          <a:lstStyle/>
          <a:p>
            <a:pPr marL="285750" indent="-285750">
              <a:buClr>
                <a:schemeClr val="accent1"/>
              </a:buClr>
              <a:buFont typeface="Arial" panose="020B0604020202020204" pitchFamily="34" charset="0"/>
              <a:buChar char="•"/>
            </a:pPr>
            <a:r>
              <a:rPr lang="en-GB" dirty="0"/>
              <a:t>Randomised controlled trials with a minimum 6-month follow up. </a:t>
            </a:r>
          </a:p>
          <a:p>
            <a:pPr marL="285750" indent="-285750">
              <a:buClr>
                <a:schemeClr val="accent1"/>
              </a:buClr>
              <a:buFont typeface="Arial" panose="020B0604020202020204" pitchFamily="34" charset="0"/>
              <a:buChar char="•"/>
            </a:pPr>
            <a:r>
              <a:rPr lang="en-GB" dirty="0"/>
              <a:t>Number needed to treat (NNT) derived from pooled difference between placebo and treatment quit rates.</a:t>
            </a:r>
          </a:p>
          <a:p>
            <a:pPr marL="285750" indent="-285750">
              <a:buFont typeface="Arial" panose="020B0604020202020204" pitchFamily="34" charset="0"/>
              <a:buChar char="•"/>
            </a:pPr>
            <a:endParaRPr lang="en-US" dirty="0"/>
          </a:p>
        </p:txBody>
      </p:sp>
      <p:pic>
        <p:nvPicPr>
          <p:cNvPr id="5" name="Audio 4">
            <a:hlinkClick r:id="" action="ppaction://media"/>
            <a:extLst>
              <a:ext uri="{FF2B5EF4-FFF2-40B4-BE49-F238E27FC236}">
                <a16:creationId xmlns:a16="http://schemas.microsoft.com/office/drawing/2014/main" id="{9293B07C-F2EE-0F23-BF31-FF03E561F4F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600950" y="3876750"/>
            <a:ext cx="1543050" cy="1543050"/>
          </a:xfrm>
          <a:prstGeom prst="ellipse">
            <a:avLst/>
          </a:prstGeom>
        </p:spPr>
      </p:pic>
    </p:spTree>
    <p:extLst>
      <p:ext uri="{BB962C8B-B14F-4D97-AF65-F5344CB8AC3E}">
        <p14:creationId xmlns:p14="http://schemas.microsoft.com/office/powerpoint/2010/main" val="1049098892"/>
      </p:ext>
    </p:extLst>
  </p:cSld>
  <p:clrMapOvr>
    <a:masterClrMapping/>
  </p:clrMapOvr>
  <mc:AlternateContent xmlns:mc="http://schemas.openxmlformats.org/markup-compatibility/2006" xmlns:p14="http://schemas.microsoft.com/office/powerpoint/2010/main">
    <mc:Choice Requires="p14">
      <p:transition spd="med" p14:dur="700" advTm="30110">
        <p:fade/>
      </p:transition>
    </mc:Choice>
    <mc:Fallback xmlns="">
      <p:transition spd="med" advTm="301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74244C-4E07-2F45-8BCE-CE8E29DC220F}"/>
              </a:ext>
            </a:extLst>
          </p:cNvPr>
          <p:cNvPicPr>
            <a:picLocks noChangeAspect="1"/>
          </p:cNvPicPr>
          <p:nvPr/>
        </p:nvPicPr>
        <p:blipFill rotWithShape="1">
          <a:blip r:embed="rId5"/>
          <a:srcRect l="40198" r="29183"/>
          <a:stretch/>
        </p:blipFill>
        <p:spPr>
          <a:xfrm>
            <a:off x="0" y="0"/>
            <a:ext cx="2361064" cy="5143499"/>
          </a:xfrm>
          <a:prstGeom prst="rect">
            <a:avLst/>
          </a:prstGeom>
        </p:spPr>
      </p:pic>
      <p:sp>
        <p:nvSpPr>
          <p:cNvPr id="5" name="Title 4">
            <a:extLst>
              <a:ext uri="{FF2B5EF4-FFF2-40B4-BE49-F238E27FC236}">
                <a16:creationId xmlns:a16="http://schemas.microsoft.com/office/drawing/2014/main" id="{BDAB069F-90A3-4743-9B56-77368640426B}"/>
              </a:ext>
            </a:extLst>
          </p:cNvPr>
          <p:cNvSpPr>
            <a:spLocks noGrp="1"/>
          </p:cNvSpPr>
          <p:nvPr>
            <p:ph type="title"/>
          </p:nvPr>
        </p:nvSpPr>
        <p:spPr>
          <a:xfrm>
            <a:off x="2703519" y="547378"/>
            <a:ext cx="5284470" cy="267255"/>
          </a:xfrm>
        </p:spPr>
        <p:txBody>
          <a:bodyPr/>
          <a:lstStyle/>
          <a:p>
            <a:r>
              <a:rPr lang="en-US" sz="2400" b="1" dirty="0">
                <a:solidFill>
                  <a:schemeClr val="accent1"/>
                </a:solidFill>
              </a:rPr>
              <a:t>Conclusions of NICE technology appraisal 2007</a:t>
            </a:r>
          </a:p>
        </p:txBody>
      </p:sp>
      <p:sp>
        <p:nvSpPr>
          <p:cNvPr id="6" name="Content Placeholder 5">
            <a:extLst>
              <a:ext uri="{FF2B5EF4-FFF2-40B4-BE49-F238E27FC236}">
                <a16:creationId xmlns:a16="http://schemas.microsoft.com/office/drawing/2014/main" id="{71FB5DAE-6CAF-C345-8C80-AAA17B0FF6D8}"/>
              </a:ext>
            </a:extLst>
          </p:cNvPr>
          <p:cNvSpPr>
            <a:spLocks noGrp="1"/>
          </p:cNvSpPr>
          <p:nvPr>
            <p:ph idx="1"/>
          </p:nvPr>
        </p:nvSpPr>
        <p:spPr>
          <a:xfrm>
            <a:off x="2703520" y="1401117"/>
            <a:ext cx="5386070" cy="3063789"/>
          </a:xfrm>
        </p:spPr>
        <p:txBody>
          <a:bodyPr/>
          <a:lstStyle/>
          <a:p>
            <a:pPr marL="285750" indent="-285750">
              <a:buClr>
                <a:schemeClr val="accent1"/>
              </a:buClr>
              <a:buFont typeface="Arial" panose="020B0604020202020204" pitchFamily="34" charset="0"/>
              <a:buChar char="•"/>
            </a:pPr>
            <a:r>
              <a:rPr lang="en-GB" sz="1400" dirty="0"/>
              <a:t>Varenicline is superior to NRT and bupropion in achieving continuous abstinence (over a lifetime horizon varenicline dominated bupropion and NRT – it was </a:t>
            </a:r>
            <a:r>
              <a:rPr lang="en-GB" sz="1400" b="1" dirty="0"/>
              <a:t>cheaper and more effective </a:t>
            </a:r>
            <a:r>
              <a:rPr lang="en-GB" sz="1400" dirty="0"/>
              <a:t>– in all sensitivity analysis).</a:t>
            </a:r>
          </a:p>
          <a:p>
            <a:pPr marL="285750" indent="-285750">
              <a:buClr>
                <a:schemeClr val="accent1"/>
              </a:buClr>
              <a:buFont typeface="Arial" panose="020B0604020202020204" pitchFamily="34" charset="0"/>
              <a:buChar char="•"/>
            </a:pPr>
            <a:r>
              <a:rPr lang="en-GB" sz="1400" dirty="0"/>
              <a:t>Varenicline should normally be provided in conjunction with counselling and support, but if such support is refused or is not available, </a:t>
            </a:r>
            <a:r>
              <a:rPr lang="en-GB" sz="1400" b="1" dirty="0"/>
              <a:t>this should not preclude treatment</a:t>
            </a:r>
            <a:r>
              <a:rPr lang="en-GB" sz="1400" dirty="0"/>
              <a:t> with varenicline.</a:t>
            </a:r>
            <a:endParaRPr lang="en-US" sz="1400" dirty="0"/>
          </a:p>
          <a:p>
            <a:pPr marL="285750" indent="-285750">
              <a:buClr>
                <a:schemeClr val="accent1"/>
              </a:buClr>
              <a:buFont typeface="Arial" panose="020B0604020202020204" pitchFamily="34" charset="0"/>
              <a:buChar char="•"/>
            </a:pPr>
            <a:r>
              <a:rPr lang="en-GB" sz="1400" dirty="0"/>
              <a:t>When NICE recommends a treatment 'as an option', the NHS must make sure it is available</a:t>
            </a:r>
            <a:r>
              <a:rPr lang="en-GB" sz="1400" dirty="0">
                <a:solidFill>
                  <a:schemeClr val="accent1"/>
                </a:solidFill>
              </a:rPr>
              <a:t>. </a:t>
            </a:r>
            <a:r>
              <a:rPr lang="en-GB" sz="1400" b="1" dirty="0">
                <a:solidFill>
                  <a:schemeClr val="accent1"/>
                </a:solidFill>
              </a:rPr>
              <a:t>This means that, if the doctor responsible for a patient's care thinks that varenicline is the right treatment for smoking cessation, it should be available for use, in line with NICE's recommendations.</a:t>
            </a:r>
          </a:p>
        </p:txBody>
      </p:sp>
      <p:sp>
        <p:nvSpPr>
          <p:cNvPr id="11" name="TextBox 10">
            <a:extLst>
              <a:ext uri="{FF2B5EF4-FFF2-40B4-BE49-F238E27FC236}">
                <a16:creationId xmlns:a16="http://schemas.microsoft.com/office/drawing/2014/main" id="{6B5E704D-264C-9D4C-8DC1-E04601FBE79E}"/>
              </a:ext>
            </a:extLst>
          </p:cNvPr>
          <p:cNvSpPr txBox="1"/>
          <p:nvPr/>
        </p:nvSpPr>
        <p:spPr>
          <a:xfrm>
            <a:off x="3073756" y="4374748"/>
            <a:ext cx="4156958" cy="405717"/>
          </a:xfrm>
          <a:prstGeom prst="rect">
            <a:avLst/>
          </a:prstGeom>
          <a:noFill/>
        </p:spPr>
        <p:txBody>
          <a:bodyPr wrap="square" lIns="0" tIns="0" rIns="0" bIns="0" rtlCol="0">
            <a:noAutofit/>
          </a:bodyPr>
          <a:lstStyle/>
          <a:p>
            <a:r>
              <a:rPr lang="en-GB" sz="900" dirty="0">
                <a:solidFill>
                  <a:srgbClr val="36444D"/>
                </a:solidFill>
                <a:latin typeface="Arial" panose="020B0604020202020204" pitchFamily="34" charset="0"/>
              </a:rPr>
              <a:t>NICE. Varenicline for smoking cessation. Technology appraisal guidance 123 [TA123]. London: NICE. 2007.</a:t>
            </a:r>
          </a:p>
        </p:txBody>
      </p:sp>
      <p:pic>
        <p:nvPicPr>
          <p:cNvPr id="12" name="Picture 11">
            <a:extLst>
              <a:ext uri="{FF2B5EF4-FFF2-40B4-BE49-F238E27FC236}">
                <a16:creationId xmlns:a16="http://schemas.microsoft.com/office/drawing/2014/main" id="{290A0CE0-D128-4F4B-AEFA-146B663E99D9}"/>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colorTemperature colorTemp="1500"/>
                    </a14:imgEffect>
                    <a14:imgEffect>
                      <a14:saturation sat="0"/>
                    </a14:imgEffect>
                  </a14:imgLayer>
                </a14:imgProps>
              </a:ext>
            </a:extLst>
          </a:blip>
          <a:stretch>
            <a:fillRect/>
          </a:stretch>
        </p:blipFill>
        <p:spPr>
          <a:xfrm>
            <a:off x="368490" y="364850"/>
            <a:ext cx="1624083" cy="632310"/>
          </a:xfrm>
          <a:prstGeom prst="rect">
            <a:avLst/>
          </a:prstGeom>
        </p:spPr>
      </p:pic>
      <p:pic>
        <p:nvPicPr>
          <p:cNvPr id="4" name="Audio 3">
            <a:hlinkClick r:id="" action="ppaction://media"/>
            <a:extLst>
              <a:ext uri="{FF2B5EF4-FFF2-40B4-BE49-F238E27FC236}">
                <a16:creationId xmlns:a16="http://schemas.microsoft.com/office/drawing/2014/main" id="{A9332659-099C-099C-0C26-B0F5A70F80F6}"/>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39844" t="-139844" r="-139844" b="-139844"/>
          <a:stretch>
            <a:fillRect/>
          </a:stretch>
        </p:blipFill>
        <p:spPr>
          <a:xfrm>
            <a:off x="7600950" y="3850537"/>
            <a:ext cx="1543050" cy="1543050"/>
          </a:xfrm>
          <a:prstGeom prst="ellipse">
            <a:avLst/>
          </a:prstGeom>
        </p:spPr>
      </p:pic>
    </p:spTree>
    <p:extLst>
      <p:ext uri="{BB962C8B-B14F-4D97-AF65-F5344CB8AC3E}">
        <p14:creationId xmlns:p14="http://schemas.microsoft.com/office/powerpoint/2010/main" val="1366250044"/>
      </p:ext>
    </p:extLst>
  </p:cSld>
  <p:clrMapOvr>
    <a:masterClrMapping/>
  </p:clrMapOvr>
  <mc:AlternateContent xmlns:mc="http://schemas.openxmlformats.org/markup-compatibility/2006" xmlns:p14="http://schemas.microsoft.com/office/powerpoint/2010/main">
    <mc:Choice Requires="p14">
      <p:transition spd="med" p14:dur="700" advTm="104085">
        <p:fade/>
      </p:transition>
    </mc:Choice>
    <mc:Fallback xmlns="">
      <p:transition spd="med" advTm="1040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BA45783-2C5A-4C4B-86DD-206D726EC262}"/>
              </a:ext>
            </a:extLst>
          </p:cNvPr>
          <p:cNvGrpSpPr/>
          <p:nvPr/>
        </p:nvGrpSpPr>
        <p:grpSpPr>
          <a:xfrm>
            <a:off x="5947603" y="1830447"/>
            <a:ext cx="2669347" cy="1534494"/>
            <a:chOff x="3798840" y="3079978"/>
            <a:chExt cx="2933735" cy="1686479"/>
          </a:xfrm>
        </p:grpSpPr>
        <p:pic>
          <p:nvPicPr>
            <p:cNvPr id="2" name="Picture 1">
              <a:extLst>
                <a:ext uri="{FF2B5EF4-FFF2-40B4-BE49-F238E27FC236}">
                  <a16:creationId xmlns:a16="http://schemas.microsoft.com/office/drawing/2014/main" id="{106AFD0F-2788-4B0F-AF11-0F7C6D20FBFA}"/>
                </a:ext>
              </a:extLst>
            </p:cNvPr>
            <p:cNvPicPr>
              <a:picLocks noChangeAspect="1"/>
            </p:cNvPicPr>
            <p:nvPr/>
          </p:nvPicPr>
          <p:blipFill rotWithShape="1">
            <a:blip r:embed="rId5">
              <a:duotone>
                <a:schemeClr val="accent2">
                  <a:shade val="45000"/>
                  <a:satMod val="135000"/>
                </a:schemeClr>
                <a:prstClr val="white"/>
              </a:duotone>
            </a:blip>
            <a:srcRect l="27951" t="19199" r="35729" b="64001"/>
            <a:stretch/>
          </p:blipFill>
          <p:spPr>
            <a:xfrm>
              <a:off x="3798840" y="3748722"/>
              <a:ext cx="2933735" cy="1017735"/>
            </a:xfrm>
            <a:prstGeom prst="rect">
              <a:avLst/>
            </a:prstGeom>
          </p:spPr>
        </p:pic>
        <p:pic>
          <p:nvPicPr>
            <p:cNvPr id="1026" name="Picture 2" descr="Image result for the lancet">
              <a:extLst>
                <a:ext uri="{FF2B5EF4-FFF2-40B4-BE49-F238E27FC236}">
                  <a16:creationId xmlns:a16="http://schemas.microsoft.com/office/drawing/2014/main" id="{F57C8118-6A9E-457E-AEB2-38F54D5401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4497" y="3079978"/>
              <a:ext cx="1502420" cy="607843"/>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itle 2">
            <a:extLst>
              <a:ext uri="{FF2B5EF4-FFF2-40B4-BE49-F238E27FC236}">
                <a16:creationId xmlns:a16="http://schemas.microsoft.com/office/drawing/2014/main" id="{1E1B7F70-501D-0245-9CE7-5AF4019CE135}"/>
              </a:ext>
            </a:extLst>
          </p:cNvPr>
          <p:cNvSpPr>
            <a:spLocks noGrp="1"/>
          </p:cNvSpPr>
          <p:nvPr>
            <p:ph type="ctrTitle"/>
          </p:nvPr>
        </p:nvSpPr>
        <p:spPr/>
        <p:txBody>
          <a:bodyPr/>
          <a:lstStyle/>
          <a:p>
            <a:r>
              <a:rPr lang="en-GB" sz="2400" b="1" dirty="0">
                <a:solidFill>
                  <a:schemeClr val="accent1"/>
                </a:solidFill>
              </a:rPr>
              <a:t>EAGLES trial</a:t>
            </a:r>
            <a:endParaRPr lang="en-US" sz="2400" b="1" dirty="0">
              <a:solidFill>
                <a:schemeClr val="accent1"/>
              </a:solidFill>
            </a:endParaRPr>
          </a:p>
        </p:txBody>
      </p:sp>
      <p:sp>
        <p:nvSpPr>
          <p:cNvPr id="4" name="Content Placeholder 3">
            <a:extLst>
              <a:ext uri="{FF2B5EF4-FFF2-40B4-BE49-F238E27FC236}">
                <a16:creationId xmlns:a16="http://schemas.microsoft.com/office/drawing/2014/main" id="{888D84FD-AEBD-47B5-83B1-FFAE086B80B4}"/>
              </a:ext>
            </a:extLst>
          </p:cNvPr>
          <p:cNvSpPr>
            <a:spLocks noGrp="1"/>
          </p:cNvSpPr>
          <p:nvPr>
            <p:ph idx="4294967295"/>
          </p:nvPr>
        </p:nvSpPr>
        <p:spPr>
          <a:xfrm>
            <a:off x="496375" y="1111250"/>
            <a:ext cx="4837113" cy="2254250"/>
          </a:xfrm>
          <a:prstGeom prst="rect">
            <a:avLst/>
          </a:prstGeom>
        </p:spPr>
        <p:txBody>
          <a:bodyPr>
            <a:noAutofit/>
          </a:bodyPr>
          <a:lstStyle/>
          <a:p>
            <a:pPr marL="285750" indent="-285750">
              <a:lnSpc>
                <a:spcPct val="100000"/>
              </a:lnSpc>
              <a:spcBef>
                <a:spcPts val="500"/>
              </a:spcBef>
              <a:buClr>
                <a:schemeClr val="accent1"/>
              </a:buClr>
              <a:buFont typeface="Arial" panose="020B0604020202020204" pitchFamily="34" charset="0"/>
              <a:buChar char="•"/>
            </a:pPr>
            <a:r>
              <a:rPr lang="en-GB" sz="1400" dirty="0"/>
              <a:t>Largest trial of smoking cessation pharmacotherapy</a:t>
            </a:r>
          </a:p>
          <a:p>
            <a:pPr marL="285750" indent="-285750">
              <a:lnSpc>
                <a:spcPct val="100000"/>
              </a:lnSpc>
              <a:spcBef>
                <a:spcPts val="500"/>
              </a:spcBef>
              <a:buClr>
                <a:schemeClr val="accent1"/>
              </a:buClr>
              <a:buFont typeface="Arial" panose="020B0604020202020204" pitchFamily="34" charset="0"/>
              <a:buChar char="•"/>
            </a:pPr>
            <a:r>
              <a:rPr lang="en-GB" sz="1400" dirty="0"/>
              <a:t>Study requested and co-designed with the FDA</a:t>
            </a:r>
          </a:p>
          <a:p>
            <a:pPr marL="285750" indent="-285750">
              <a:lnSpc>
                <a:spcPct val="100000"/>
              </a:lnSpc>
              <a:spcBef>
                <a:spcPts val="500"/>
              </a:spcBef>
              <a:buClr>
                <a:schemeClr val="accent1"/>
              </a:buClr>
              <a:buFont typeface="Arial" panose="020B0604020202020204" pitchFamily="34" charset="0"/>
              <a:buChar char="•"/>
            </a:pPr>
            <a:r>
              <a:rPr lang="en-GB" sz="1400" dirty="0"/>
              <a:t>140 centres, 16 countries, 5 continents</a:t>
            </a:r>
          </a:p>
          <a:p>
            <a:pPr marL="285750" indent="-285750">
              <a:lnSpc>
                <a:spcPct val="100000"/>
              </a:lnSpc>
              <a:spcBef>
                <a:spcPts val="500"/>
              </a:spcBef>
              <a:buClr>
                <a:schemeClr val="accent1"/>
              </a:buClr>
              <a:buFont typeface="Arial" panose="020B0604020202020204" pitchFamily="34" charset="0"/>
              <a:buChar char="•"/>
            </a:pPr>
            <a:r>
              <a:rPr lang="en-GB" sz="1400" dirty="0"/>
              <a:t>Double-blind, triple dummy, placebo-controlled, randomised trial</a:t>
            </a:r>
          </a:p>
          <a:p>
            <a:pPr marL="285750" indent="-285750">
              <a:lnSpc>
                <a:spcPct val="100000"/>
              </a:lnSpc>
              <a:spcBef>
                <a:spcPts val="500"/>
              </a:spcBef>
              <a:buClr>
                <a:schemeClr val="accent1"/>
              </a:buClr>
              <a:buFont typeface="Arial" panose="020B0604020202020204" pitchFamily="34" charset="0"/>
              <a:buChar char="•"/>
            </a:pPr>
            <a:r>
              <a:rPr lang="en-GB" sz="1400" dirty="0"/>
              <a:t>Smokers aged 18–75, at least 10 cigarettes per day (</a:t>
            </a:r>
            <a:r>
              <a:rPr lang="en-GB" sz="1400" dirty="0" err="1"/>
              <a:t>cpd</a:t>
            </a:r>
            <a:r>
              <a:rPr lang="en-GB" sz="1400" dirty="0"/>
              <a:t>)</a:t>
            </a:r>
          </a:p>
          <a:p>
            <a:pPr marL="285750" indent="-285750">
              <a:lnSpc>
                <a:spcPct val="100000"/>
              </a:lnSpc>
              <a:spcBef>
                <a:spcPts val="500"/>
              </a:spcBef>
              <a:buClr>
                <a:schemeClr val="accent1"/>
              </a:buClr>
              <a:buFont typeface="Arial" panose="020B0604020202020204" pitchFamily="34" charset="0"/>
              <a:buChar char="•"/>
            </a:pPr>
            <a:r>
              <a:rPr lang="en-GB" sz="1400" dirty="0"/>
              <a:t>12 weeks of treatment + 12 weeks of further follow up (24-week trial)</a:t>
            </a:r>
          </a:p>
          <a:p>
            <a:pPr marL="285750" indent="-285750">
              <a:lnSpc>
                <a:spcPct val="100000"/>
              </a:lnSpc>
              <a:spcBef>
                <a:spcPts val="500"/>
              </a:spcBef>
              <a:buClr>
                <a:schemeClr val="accent1"/>
              </a:buClr>
              <a:buFont typeface="Arial" panose="020B0604020202020204" pitchFamily="34" charset="0"/>
              <a:buChar char="•"/>
            </a:pPr>
            <a:r>
              <a:rPr lang="en-GB" sz="1400" dirty="0"/>
              <a:t>Total 15 clinic visits – 10 minutes of smoking </a:t>
            </a:r>
            <a:br>
              <a:rPr lang="en-GB" sz="1400" dirty="0"/>
            </a:br>
            <a:r>
              <a:rPr lang="en-GB" sz="1400" dirty="0"/>
              <a:t>cessation advice</a:t>
            </a:r>
          </a:p>
          <a:p>
            <a:pPr marL="285750" indent="-285750">
              <a:lnSpc>
                <a:spcPct val="100000"/>
              </a:lnSpc>
              <a:spcBef>
                <a:spcPts val="500"/>
              </a:spcBef>
              <a:buClr>
                <a:schemeClr val="accent1"/>
              </a:buClr>
              <a:buFont typeface="Arial" panose="020B0604020202020204" pitchFamily="34" charset="0"/>
              <a:buChar char="•"/>
            </a:pPr>
            <a:r>
              <a:rPr lang="en-GB" sz="1400" b="1" dirty="0">
                <a:solidFill>
                  <a:schemeClr val="accent1"/>
                </a:solidFill>
              </a:rPr>
              <a:t>8,144 participants randomised</a:t>
            </a:r>
          </a:p>
        </p:txBody>
      </p:sp>
      <p:sp>
        <p:nvSpPr>
          <p:cNvPr id="5" name="Rectangle 4">
            <a:extLst>
              <a:ext uri="{FF2B5EF4-FFF2-40B4-BE49-F238E27FC236}">
                <a16:creationId xmlns:a16="http://schemas.microsoft.com/office/drawing/2014/main" id="{F104BE6B-86A2-45B8-B5EC-87A183C164BB}"/>
              </a:ext>
            </a:extLst>
          </p:cNvPr>
          <p:cNvSpPr/>
          <p:nvPr/>
        </p:nvSpPr>
        <p:spPr>
          <a:xfrm>
            <a:off x="527050" y="4153413"/>
            <a:ext cx="4412594" cy="230832"/>
          </a:xfrm>
          <a:prstGeom prst="rect">
            <a:avLst/>
          </a:prstGeom>
        </p:spPr>
        <p:txBody>
          <a:bodyPr wrap="square" lIns="0" tIns="0" rIns="0" bIns="0">
            <a:noAutofit/>
          </a:bodyPr>
          <a:lstStyle/>
          <a:p>
            <a:r>
              <a:rPr lang="en-GB" sz="900" dirty="0" err="1">
                <a:latin typeface="Arial" panose="020B0604020202020204" pitchFamily="34" charset="0"/>
              </a:rPr>
              <a:t>Anthenelli</a:t>
            </a:r>
            <a:r>
              <a:rPr lang="en-GB" sz="900" dirty="0">
                <a:latin typeface="Arial" panose="020B0604020202020204" pitchFamily="34" charset="0"/>
              </a:rPr>
              <a:t> RM et al. The Lancet 2016;387(10037):2507–20. </a:t>
            </a:r>
          </a:p>
        </p:txBody>
      </p:sp>
      <p:pic>
        <p:nvPicPr>
          <p:cNvPr id="9" name="Audio 8">
            <a:hlinkClick r:id="" action="ppaction://media"/>
            <a:extLst>
              <a:ext uri="{FF2B5EF4-FFF2-40B4-BE49-F238E27FC236}">
                <a16:creationId xmlns:a16="http://schemas.microsoft.com/office/drawing/2014/main" id="{382D5543-CC30-C7D9-E8CF-D8D8AD542BB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600950" y="3857464"/>
            <a:ext cx="1543050" cy="1543050"/>
          </a:xfrm>
          <a:prstGeom prst="ellipse">
            <a:avLst/>
          </a:prstGeom>
        </p:spPr>
      </p:pic>
    </p:spTree>
    <p:extLst>
      <p:ext uri="{BB962C8B-B14F-4D97-AF65-F5344CB8AC3E}">
        <p14:creationId xmlns:p14="http://schemas.microsoft.com/office/powerpoint/2010/main" val="3148101765"/>
      </p:ext>
    </p:extLst>
  </p:cSld>
  <p:clrMapOvr>
    <a:masterClrMapping/>
  </p:clrMapOvr>
  <mc:AlternateContent xmlns:mc="http://schemas.openxmlformats.org/markup-compatibility/2006" xmlns:p14="http://schemas.microsoft.com/office/powerpoint/2010/main">
    <mc:Choice Requires="p14">
      <p:transition spd="med" p14:dur="700" advTm="82322">
        <p:fade/>
      </p:transition>
    </mc:Choice>
    <mc:Fallback xmlns="">
      <p:transition spd="med" advTm="823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C1C1DB-DFF7-7040-97A0-529F9A3D1BC3}"/>
              </a:ext>
            </a:extLst>
          </p:cNvPr>
          <p:cNvSpPr>
            <a:spLocks noGrp="1"/>
          </p:cNvSpPr>
          <p:nvPr>
            <p:ph type="ctrTitle"/>
          </p:nvPr>
        </p:nvSpPr>
        <p:spPr/>
        <p:txBody>
          <a:bodyPr/>
          <a:lstStyle/>
          <a:p>
            <a:r>
              <a:rPr lang="en-GB" sz="2400" b="1" dirty="0">
                <a:solidFill>
                  <a:schemeClr val="accent1"/>
                </a:solidFill>
              </a:rPr>
              <a:t>EAGLES trial: </a:t>
            </a:r>
            <a:br>
              <a:rPr lang="en-GB" sz="2400" b="1" dirty="0">
                <a:solidFill>
                  <a:schemeClr val="accent1"/>
                </a:solidFill>
              </a:rPr>
            </a:br>
            <a:r>
              <a:rPr lang="en-GB" sz="2400" b="1" dirty="0">
                <a:solidFill>
                  <a:schemeClr val="accent1"/>
                </a:solidFill>
              </a:rPr>
              <a:t>Neuropsychiatric safety outcomes</a:t>
            </a:r>
            <a:endParaRPr lang="en-US" sz="2400" b="1" dirty="0">
              <a:solidFill>
                <a:schemeClr val="accent1"/>
              </a:solidFill>
            </a:endParaRPr>
          </a:p>
        </p:txBody>
      </p:sp>
      <p:sp>
        <p:nvSpPr>
          <p:cNvPr id="4" name="Content Placeholder 3">
            <a:extLst>
              <a:ext uri="{FF2B5EF4-FFF2-40B4-BE49-F238E27FC236}">
                <a16:creationId xmlns:a16="http://schemas.microsoft.com/office/drawing/2014/main" id="{888D84FD-AEBD-47B5-83B1-FFAE086B80B4}"/>
              </a:ext>
            </a:extLst>
          </p:cNvPr>
          <p:cNvSpPr>
            <a:spLocks noGrp="1"/>
          </p:cNvSpPr>
          <p:nvPr>
            <p:ph idx="4294967295"/>
          </p:nvPr>
        </p:nvSpPr>
        <p:spPr>
          <a:xfrm>
            <a:off x="496375" y="1406525"/>
            <a:ext cx="5233988" cy="2120900"/>
          </a:xfrm>
          <a:prstGeom prst="rect">
            <a:avLst/>
          </a:prstGeom>
        </p:spPr>
        <p:txBody>
          <a:bodyPr>
            <a:noAutofit/>
          </a:bodyPr>
          <a:lstStyle/>
          <a:p>
            <a:pPr marL="285750" indent="-285750">
              <a:lnSpc>
                <a:spcPct val="100000"/>
              </a:lnSpc>
              <a:spcBef>
                <a:spcPts val="500"/>
              </a:spcBef>
              <a:buClr>
                <a:schemeClr val="accent1"/>
              </a:buClr>
              <a:buFont typeface="Arial" panose="020B0604020202020204" pitchFamily="34" charset="0"/>
              <a:buChar char="•"/>
            </a:pPr>
            <a:r>
              <a:rPr lang="en-GB" sz="1400" dirty="0"/>
              <a:t>Psychiatric vs non psychiatric cohorts</a:t>
            </a:r>
          </a:p>
          <a:p>
            <a:pPr marL="285750" indent="-285750">
              <a:lnSpc>
                <a:spcPct val="100000"/>
              </a:lnSpc>
              <a:spcBef>
                <a:spcPts val="500"/>
              </a:spcBef>
              <a:buClr>
                <a:schemeClr val="accent1"/>
              </a:buClr>
              <a:buFont typeface="Arial" panose="020B0604020202020204" pitchFamily="34" charset="0"/>
              <a:buChar char="•"/>
            </a:pPr>
            <a:r>
              <a:rPr lang="en-GB" sz="1400" dirty="0"/>
              <a:t>Psychiatric illness stable for 3 months – </a:t>
            </a:r>
            <a:br>
              <a:rPr lang="en-GB" sz="1400" dirty="0"/>
            </a:br>
            <a:r>
              <a:rPr lang="en-GB" sz="1400" dirty="0"/>
              <a:t>no medication changes</a:t>
            </a:r>
          </a:p>
          <a:p>
            <a:pPr marL="285750" indent="-285750">
              <a:lnSpc>
                <a:spcPct val="100000"/>
              </a:lnSpc>
              <a:spcBef>
                <a:spcPts val="500"/>
              </a:spcBef>
              <a:buClr>
                <a:schemeClr val="accent1"/>
              </a:buClr>
              <a:buFont typeface="Arial" panose="020B0604020202020204" pitchFamily="34" charset="0"/>
              <a:buChar char="•"/>
            </a:pPr>
            <a:r>
              <a:rPr lang="en-GB" sz="1400" dirty="0"/>
              <a:t>Psychiatric illness stratified as mood, anxiety, </a:t>
            </a:r>
            <a:br>
              <a:rPr lang="en-GB" sz="1400" dirty="0"/>
            </a:br>
            <a:r>
              <a:rPr lang="en-GB" sz="1400" dirty="0"/>
              <a:t>psychotic, personality</a:t>
            </a:r>
          </a:p>
          <a:p>
            <a:pPr marL="285750" indent="-285750">
              <a:lnSpc>
                <a:spcPct val="100000"/>
              </a:lnSpc>
              <a:spcBef>
                <a:spcPts val="500"/>
              </a:spcBef>
              <a:buClr>
                <a:schemeClr val="accent1"/>
              </a:buClr>
              <a:buFont typeface="Arial" panose="020B0604020202020204" pitchFamily="34" charset="0"/>
              <a:buChar char="•"/>
            </a:pPr>
            <a:r>
              <a:rPr lang="en-GB" sz="1400" dirty="0"/>
              <a:t>Clearly defined composite outcome – </a:t>
            </a:r>
            <a:br>
              <a:rPr lang="en-GB" sz="1400" dirty="0"/>
            </a:br>
            <a:r>
              <a:rPr lang="en-GB" sz="1400" dirty="0"/>
              <a:t>16 neuropsychiatric symptoms</a:t>
            </a:r>
          </a:p>
          <a:p>
            <a:pPr marL="285750" indent="-285750">
              <a:lnSpc>
                <a:spcPct val="100000"/>
              </a:lnSpc>
              <a:spcBef>
                <a:spcPts val="500"/>
              </a:spcBef>
              <a:buClr>
                <a:schemeClr val="accent1"/>
              </a:buClr>
              <a:buFont typeface="Arial" panose="020B0604020202020204" pitchFamily="34" charset="0"/>
              <a:buChar char="•"/>
            </a:pPr>
            <a:r>
              <a:rPr lang="en-GB" sz="1400" dirty="0"/>
              <a:t>‘Neuropsychiatric adverse event interview’ – 25 questions</a:t>
            </a:r>
          </a:p>
          <a:p>
            <a:pPr marL="285750" indent="-285750">
              <a:lnSpc>
                <a:spcPct val="100000"/>
              </a:lnSpc>
              <a:spcBef>
                <a:spcPts val="500"/>
              </a:spcBef>
              <a:buClr>
                <a:schemeClr val="accent1"/>
              </a:buClr>
              <a:buFont typeface="Arial" panose="020B0604020202020204" pitchFamily="34" charset="0"/>
              <a:buChar char="•"/>
            </a:pPr>
            <a:r>
              <a:rPr lang="en-GB" sz="1400" dirty="0"/>
              <a:t>Healthcare professional interview if ‘Yes’ to any question</a:t>
            </a:r>
          </a:p>
          <a:p>
            <a:pPr marL="285750" indent="-285750">
              <a:lnSpc>
                <a:spcPct val="100000"/>
              </a:lnSpc>
              <a:spcBef>
                <a:spcPts val="500"/>
              </a:spcBef>
              <a:buClr>
                <a:schemeClr val="accent1"/>
              </a:buClr>
              <a:buFont typeface="Arial" panose="020B0604020202020204" pitchFamily="34" charset="0"/>
              <a:buChar char="•"/>
            </a:pPr>
            <a:r>
              <a:rPr lang="en-GB" sz="1400" dirty="0"/>
              <a:t>8,000 patients to estimate a 75% increase in neuropsychiatric </a:t>
            </a:r>
            <a:br>
              <a:rPr lang="en-GB" sz="1400" dirty="0"/>
            </a:br>
            <a:r>
              <a:rPr lang="en-GB" sz="1400" dirty="0"/>
              <a:t>adverse event rate within +1.59% or –1.59% </a:t>
            </a:r>
          </a:p>
          <a:p>
            <a:pPr marL="285750" indent="-285750">
              <a:lnSpc>
                <a:spcPct val="100000"/>
              </a:lnSpc>
              <a:spcBef>
                <a:spcPts val="500"/>
              </a:spcBef>
              <a:buClr>
                <a:schemeClr val="accent1"/>
              </a:buClr>
              <a:buFont typeface="Arial" panose="020B0604020202020204" pitchFamily="34" charset="0"/>
              <a:buChar char="•"/>
            </a:pPr>
            <a:endParaRPr lang="en-GB" sz="1400" dirty="0"/>
          </a:p>
        </p:txBody>
      </p:sp>
      <p:sp>
        <p:nvSpPr>
          <p:cNvPr id="5" name="Rectangle 4">
            <a:extLst>
              <a:ext uri="{FF2B5EF4-FFF2-40B4-BE49-F238E27FC236}">
                <a16:creationId xmlns:a16="http://schemas.microsoft.com/office/drawing/2014/main" id="{3DFE4029-0B65-4F71-A8AD-690848DC95AA}"/>
              </a:ext>
            </a:extLst>
          </p:cNvPr>
          <p:cNvSpPr/>
          <p:nvPr/>
        </p:nvSpPr>
        <p:spPr>
          <a:xfrm>
            <a:off x="547370" y="4372059"/>
            <a:ext cx="4412594" cy="230832"/>
          </a:xfrm>
          <a:prstGeom prst="rect">
            <a:avLst/>
          </a:prstGeom>
        </p:spPr>
        <p:txBody>
          <a:bodyPr wrap="square" lIns="0" tIns="0" rIns="0" bIns="0">
            <a:noAutofit/>
          </a:bodyPr>
          <a:lstStyle/>
          <a:p>
            <a:r>
              <a:rPr lang="en-GB" sz="900" dirty="0" err="1">
                <a:latin typeface="Arial" panose="020B0604020202020204" pitchFamily="34" charset="0"/>
              </a:rPr>
              <a:t>Anthenelli</a:t>
            </a:r>
            <a:r>
              <a:rPr lang="en-GB" sz="900" dirty="0">
                <a:latin typeface="Arial" panose="020B0604020202020204" pitchFamily="34" charset="0"/>
              </a:rPr>
              <a:t> RM et al. The Lancet 2016;387(10037):2507–20. </a:t>
            </a:r>
          </a:p>
        </p:txBody>
      </p:sp>
      <p:pic>
        <p:nvPicPr>
          <p:cNvPr id="6" name="Audio 5">
            <a:hlinkClick r:id="" action="ppaction://media"/>
            <a:extLst>
              <a:ext uri="{FF2B5EF4-FFF2-40B4-BE49-F238E27FC236}">
                <a16:creationId xmlns:a16="http://schemas.microsoft.com/office/drawing/2014/main" id="{F7DABC4E-0F12-3507-AF74-9856BC9D13F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600950" y="3845455"/>
            <a:ext cx="1543050" cy="1543050"/>
          </a:xfrm>
          <a:prstGeom prst="ellipse">
            <a:avLst/>
          </a:prstGeom>
        </p:spPr>
      </p:pic>
      <p:grpSp>
        <p:nvGrpSpPr>
          <p:cNvPr id="14" name="Group 13">
            <a:extLst>
              <a:ext uri="{FF2B5EF4-FFF2-40B4-BE49-F238E27FC236}">
                <a16:creationId xmlns:a16="http://schemas.microsoft.com/office/drawing/2014/main" id="{C4094C56-4E11-B4FF-0FA5-996CDD5A5E9B}"/>
              </a:ext>
            </a:extLst>
          </p:cNvPr>
          <p:cNvGrpSpPr/>
          <p:nvPr/>
        </p:nvGrpSpPr>
        <p:grpSpPr>
          <a:xfrm>
            <a:off x="5947603" y="1406550"/>
            <a:ext cx="2669347" cy="1534494"/>
            <a:chOff x="3798840" y="3079978"/>
            <a:chExt cx="2933735" cy="1686479"/>
          </a:xfrm>
        </p:grpSpPr>
        <p:pic>
          <p:nvPicPr>
            <p:cNvPr id="15" name="Picture 14">
              <a:extLst>
                <a:ext uri="{FF2B5EF4-FFF2-40B4-BE49-F238E27FC236}">
                  <a16:creationId xmlns:a16="http://schemas.microsoft.com/office/drawing/2014/main" id="{0212014F-FF5D-B73A-C748-5214278D061E}"/>
                </a:ext>
              </a:extLst>
            </p:cNvPr>
            <p:cNvPicPr>
              <a:picLocks noChangeAspect="1"/>
            </p:cNvPicPr>
            <p:nvPr/>
          </p:nvPicPr>
          <p:blipFill rotWithShape="1">
            <a:blip r:embed="rId6">
              <a:duotone>
                <a:schemeClr val="accent2">
                  <a:shade val="45000"/>
                  <a:satMod val="135000"/>
                </a:schemeClr>
                <a:prstClr val="white"/>
              </a:duotone>
            </a:blip>
            <a:srcRect l="27951" t="19199" r="35729" b="64001"/>
            <a:stretch/>
          </p:blipFill>
          <p:spPr>
            <a:xfrm>
              <a:off x="3798840" y="3748722"/>
              <a:ext cx="2933735" cy="1017735"/>
            </a:xfrm>
            <a:prstGeom prst="rect">
              <a:avLst/>
            </a:prstGeom>
          </p:spPr>
        </p:pic>
        <p:pic>
          <p:nvPicPr>
            <p:cNvPr id="16" name="Picture 2" descr="Image result for the lancet">
              <a:extLst>
                <a:ext uri="{FF2B5EF4-FFF2-40B4-BE49-F238E27FC236}">
                  <a16:creationId xmlns:a16="http://schemas.microsoft.com/office/drawing/2014/main" id="{D70D01BE-A466-9ED7-0672-234BD56686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4497" y="3079978"/>
              <a:ext cx="1502420" cy="60784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84916015"/>
      </p:ext>
    </p:extLst>
  </p:cSld>
  <p:clrMapOvr>
    <a:masterClrMapping/>
  </p:clrMapOvr>
  <mc:AlternateContent xmlns:mc="http://schemas.openxmlformats.org/markup-compatibility/2006" xmlns:p14="http://schemas.microsoft.com/office/powerpoint/2010/main">
    <mc:Choice Requires="p14">
      <p:transition spd="med" p14:dur="700" advTm="18537">
        <p:fade/>
      </p:transition>
    </mc:Choice>
    <mc:Fallback xmlns="">
      <p:transition spd="med" advTm="185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164911-BD15-4FD8-8384-0B17DEF92607}"/>
              </a:ext>
            </a:extLst>
          </p:cNvPr>
          <p:cNvSpPr/>
          <p:nvPr/>
        </p:nvSpPr>
        <p:spPr>
          <a:xfrm>
            <a:off x="628650" y="4547627"/>
            <a:ext cx="3104898" cy="230823"/>
          </a:xfrm>
          <a:prstGeom prst="rect">
            <a:avLst/>
          </a:prstGeom>
        </p:spPr>
        <p:txBody>
          <a:bodyPr wrap="square" lIns="0" tIns="0" rIns="0" bIns="0">
            <a:noAutofit/>
          </a:bodyPr>
          <a:lstStyle/>
          <a:p>
            <a:r>
              <a:rPr lang="en-GB" sz="900" dirty="0" err="1">
                <a:latin typeface="Arial" panose="020B0604020202020204" pitchFamily="34" charset="0"/>
              </a:rPr>
              <a:t>Anthenelli</a:t>
            </a:r>
            <a:r>
              <a:rPr lang="en-GB" sz="900" dirty="0">
                <a:latin typeface="Arial" panose="020B0604020202020204" pitchFamily="34" charset="0"/>
              </a:rPr>
              <a:t> RM et al. The Lancet 2016;387(10037):2507–20. </a:t>
            </a:r>
          </a:p>
        </p:txBody>
      </p:sp>
      <p:sp>
        <p:nvSpPr>
          <p:cNvPr id="5" name="Title 4">
            <a:extLst>
              <a:ext uri="{FF2B5EF4-FFF2-40B4-BE49-F238E27FC236}">
                <a16:creationId xmlns:a16="http://schemas.microsoft.com/office/drawing/2014/main" id="{A6FC5C0F-DA09-B643-9401-43D5661D87CA}"/>
              </a:ext>
            </a:extLst>
          </p:cNvPr>
          <p:cNvSpPr>
            <a:spLocks noGrp="1"/>
          </p:cNvSpPr>
          <p:nvPr>
            <p:ph type="ctrTitle"/>
          </p:nvPr>
        </p:nvSpPr>
        <p:spPr/>
        <p:txBody>
          <a:bodyPr/>
          <a:lstStyle/>
          <a:p>
            <a:r>
              <a:rPr lang="en-GB" sz="2400" b="1" dirty="0">
                <a:solidFill>
                  <a:schemeClr val="accent1"/>
                </a:solidFill>
              </a:rPr>
              <a:t>Which medication worked best?</a:t>
            </a:r>
            <a:endParaRPr lang="en-US" sz="2400" b="1" dirty="0">
              <a:solidFill>
                <a:schemeClr val="accent1"/>
              </a:solidFill>
            </a:endParaRPr>
          </a:p>
        </p:txBody>
      </p:sp>
      <p:graphicFrame>
        <p:nvGraphicFramePr>
          <p:cNvPr id="34" name="Chart 33">
            <a:extLst>
              <a:ext uri="{FF2B5EF4-FFF2-40B4-BE49-F238E27FC236}">
                <a16:creationId xmlns:a16="http://schemas.microsoft.com/office/drawing/2014/main" id="{2B6C020A-1B87-C247-B4F6-E5ADA1A01AE0}"/>
              </a:ext>
            </a:extLst>
          </p:cNvPr>
          <p:cNvGraphicFramePr/>
          <p:nvPr/>
        </p:nvGraphicFramePr>
        <p:xfrm>
          <a:off x="420052" y="1110616"/>
          <a:ext cx="3855047" cy="336252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Chart 34">
            <a:extLst>
              <a:ext uri="{FF2B5EF4-FFF2-40B4-BE49-F238E27FC236}">
                <a16:creationId xmlns:a16="http://schemas.microsoft.com/office/drawing/2014/main" id="{9CCF1277-9770-814E-89DF-42A1B0E7DBD2}"/>
              </a:ext>
            </a:extLst>
          </p:cNvPr>
          <p:cNvGraphicFramePr/>
          <p:nvPr/>
        </p:nvGraphicFramePr>
        <p:xfrm>
          <a:off x="4572001" y="1110616"/>
          <a:ext cx="3855046" cy="3362530"/>
        </p:xfrm>
        <a:graphic>
          <a:graphicData uri="http://schemas.openxmlformats.org/drawingml/2006/chart">
            <c:chart xmlns:c="http://schemas.openxmlformats.org/drawingml/2006/chart" xmlns:r="http://schemas.openxmlformats.org/officeDocument/2006/relationships" r:id="rId6"/>
          </a:graphicData>
        </a:graphic>
      </p:graphicFrame>
      <p:pic>
        <p:nvPicPr>
          <p:cNvPr id="4" name="Audio 3">
            <a:hlinkClick r:id="" action="ppaction://media"/>
            <a:extLst>
              <a:ext uri="{FF2B5EF4-FFF2-40B4-BE49-F238E27FC236}">
                <a16:creationId xmlns:a16="http://schemas.microsoft.com/office/drawing/2014/main" id="{2E6D88B3-CBA1-3A94-3937-DC002CCA1179}"/>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600950" y="3891513"/>
            <a:ext cx="1543050" cy="1543050"/>
          </a:xfrm>
          <a:prstGeom prst="ellipse">
            <a:avLst/>
          </a:prstGeom>
        </p:spPr>
      </p:pic>
    </p:spTree>
    <p:extLst>
      <p:ext uri="{BB962C8B-B14F-4D97-AF65-F5344CB8AC3E}">
        <p14:creationId xmlns:p14="http://schemas.microsoft.com/office/powerpoint/2010/main" val="3211730268"/>
      </p:ext>
    </p:extLst>
  </p:cSld>
  <p:clrMapOvr>
    <a:masterClrMapping/>
  </p:clrMapOvr>
  <mc:AlternateContent xmlns:mc="http://schemas.openxmlformats.org/markup-compatibility/2006" xmlns:p14="http://schemas.microsoft.com/office/powerpoint/2010/main">
    <mc:Choice Requires="p14">
      <p:transition spd="med" p14:dur="700" advTm="23485">
        <p:fade/>
      </p:transition>
    </mc:Choice>
    <mc:Fallback xmlns="">
      <p:transition spd="med" advTm="234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rown and tan rectangles&#10;&#10;Description automatically generated">
            <a:extLst>
              <a:ext uri="{FF2B5EF4-FFF2-40B4-BE49-F238E27FC236}">
                <a16:creationId xmlns:a16="http://schemas.microsoft.com/office/drawing/2014/main" id="{3AC76E05-5425-0D02-BB6F-2791780ACEA7}"/>
              </a:ext>
            </a:extLst>
          </p:cNvPr>
          <p:cNvPicPr>
            <a:picLocks noChangeAspect="1"/>
          </p:cNvPicPr>
          <p:nvPr/>
        </p:nvPicPr>
        <p:blipFill>
          <a:blip r:embed="rId5"/>
          <a:stretch>
            <a:fillRect/>
          </a:stretch>
        </p:blipFill>
        <p:spPr>
          <a:xfrm>
            <a:off x="3327084" y="2154129"/>
            <a:ext cx="7050453" cy="11822652"/>
          </a:xfrm>
          <a:prstGeom prst="rect">
            <a:avLst/>
          </a:prstGeom>
        </p:spPr>
      </p:pic>
      <p:sp>
        <p:nvSpPr>
          <p:cNvPr id="4" name="Title 3">
            <a:extLst>
              <a:ext uri="{FF2B5EF4-FFF2-40B4-BE49-F238E27FC236}">
                <a16:creationId xmlns:a16="http://schemas.microsoft.com/office/drawing/2014/main" id="{649C9E62-4942-4BA5-91EC-54F0DB43E372}"/>
              </a:ext>
            </a:extLst>
          </p:cNvPr>
          <p:cNvSpPr>
            <a:spLocks noGrp="1"/>
          </p:cNvSpPr>
          <p:nvPr>
            <p:ph type="ctrTitle"/>
          </p:nvPr>
        </p:nvSpPr>
        <p:spPr/>
        <p:txBody>
          <a:bodyPr/>
          <a:lstStyle/>
          <a:p>
            <a:r>
              <a:rPr lang="en-GB" sz="2400" b="1" dirty="0">
                <a:solidFill>
                  <a:schemeClr val="accent1"/>
                </a:solidFill>
              </a:rPr>
              <a:t>Outcomes of EAGLES trial: </a:t>
            </a:r>
            <a:br>
              <a:rPr lang="en-GB" sz="2400" b="1" dirty="0">
                <a:solidFill>
                  <a:schemeClr val="accent1"/>
                </a:solidFill>
              </a:rPr>
            </a:br>
            <a:r>
              <a:rPr lang="en-GB" sz="2400" b="1" dirty="0">
                <a:solidFill>
                  <a:schemeClr val="accent1"/>
                </a:solidFill>
              </a:rPr>
              <a:t>Neuropsychiatric adverse events</a:t>
            </a:r>
          </a:p>
        </p:txBody>
      </p:sp>
      <p:sp>
        <p:nvSpPr>
          <p:cNvPr id="2" name="Content Placeholder 1">
            <a:extLst>
              <a:ext uri="{FF2B5EF4-FFF2-40B4-BE49-F238E27FC236}">
                <a16:creationId xmlns:a16="http://schemas.microsoft.com/office/drawing/2014/main" id="{21AA0169-62FA-5E43-A387-3E1B4B1D0D0F}"/>
              </a:ext>
            </a:extLst>
          </p:cNvPr>
          <p:cNvSpPr>
            <a:spLocks noGrp="1"/>
          </p:cNvSpPr>
          <p:nvPr>
            <p:ph idx="4294967295"/>
          </p:nvPr>
        </p:nvSpPr>
        <p:spPr>
          <a:xfrm>
            <a:off x="496375" y="1411288"/>
            <a:ext cx="5678488" cy="3213100"/>
          </a:xfrm>
          <a:prstGeom prst="rect">
            <a:avLst/>
          </a:prstGeom>
        </p:spPr>
        <p:txBody>
          <a:bodyPr/>
          <a:lstStyle/>
          <a:p>
            <a:pPr marL="285750" indent="-285750">
              <a:lnSpc>
                <a:spcPct val="100000"/>
              </a:lnSpc>
              <a:spcBef>
                <a:spcPts val="0"/>
              </a:spcBef>
              <a:spcAft>
                <a:spcPts val="500"/>
              </a:spcAft>
              <a:buClr>
                <a:schemeClr val="accent1"/>
              </a:buClr>
              <a:buFont typeface="Arial" panose="020B0604020202020204" pitchFamily="34" charset="0"/>
              <a:buChar char="•"/>
            </a:pPr>
            <a:r>
              <a:rPr lang="en-GB" sz="1400" dirty="0">
                <a:solidFill>
                  <a:schemeClr val="tx1"/>
                </a:solidFill>
                <a:ea typeface="Calibri" panose="020F0502020204030204" pitchFamily="34" charset="0"/>
                <a:cs typeface="Arial" panose="020B0604020202020204" pitchFamily="34" charset="0"/>
              </a:rPr>
              <a:t>There is no increased risk of moderate to severe neuropsychiatric adverse events with varenicline (EAGLES study 2016, The Lancet). </a:t>
            </a:r>
          </a:p>
          <a:p>
            <a:pPr marL="285750" indent="-285750">
              <a:lnSpc>
                <a:spcPct val="100000"/>
              </a:lnSpc>
              <a:spcBef>
                <a:spcPts val="0"/>
              </a:spcBef>
              <a:spcAft>
                <a:spcPts val="500"/>
              </a:spcAft>
              <a:buClr>
                <a:schemeClr val="accent1"/>
              </a:buClr>
              <a:buFont typeface="Arial" panose="020B0604020202020204" pitchFamily="34" charset="0"/>
              <a:buChar char="•"/>
            </a:pPr>
            <a:r>
              <a:rPr lang="en-GB" sz="1400" dirty="0">
                <a:solidFill>
                  <a:schemeClr val="tx1"/>
                </a:solidFill>
                <a:ea typeface="Calibri" panose="020F0502020204030204" pitchFamily="34" charset="0"/>
                <a:cs typeface="Arial" panose="020B0604020202020204" pitchFamily="34" charset="0"/>
              </a:rPr>
              <a:t>The act of stopping smoking carries a small risk of moderate to severe neuropsychiatric events and this is regardless of the treatment used. </a:t>
            </a:r>
          </a:p>
          <a:p>
            <a:pPr marL="285750" indent="-285750">
              <a:lnSpc>
                <a:spcPct val="100000"/>
              </a:lnSpc>
              <a:spcBef>
                <a:spcPts val="0"/>
              </a:spcBef>
              <a:spcAft>
                <a:spcPts val="500"/>
              </a:spcAft>
              <a:buClr>
                <a:schemeClr val="accent1"/>
              </a:buClr>
              <a:buFont typeface="Arial" panose="020B0604020202020204" pitchFamily="34" charset="0"/>
              <a:buChar char="•"/>
            </a:pPr>
            <a:r>
              <a:rPr lang="en-GB" sz="1400" dirty="0">
                <a:solidFill>
                  <a:schemeClr val="tx1"/>
                </a:solidFill>
                <a:ea typeface="Calibri" panose="020F0502020204030204" pitchFamily="34" charset="0"/>
                <a:cs typeface="Arial" panose="020B0604020202020204" pitchFamily="34" charset="0"/>
              </a:rPr>
              <a:t>The risk is higher in those with a history of psychiatric illness (5%) versus those without (2%). Advise patients to seek help in the event of a neuropsychiatric event. </a:t>
            </a:r>
          </a:p>
          <a:p>
            <a:pPr marL="285750" indent="-285750">
              <a:lnSpc>
                <a:spcPct val="100000"/>
              </a:lnSpc>
              <a:spcBef>
                <a:spcPts val="0"/>
              </a:spcBef>
              <a:spcAft>
                <a:spcPts val="500"/>
              </a:spcAft>
              <a:buClr>
                <a:schemeClr val="accent1"/>
              </a:buClr>
              <a:buFont typeface="Arial" panose="020B0604020202020204" pitchFamily="34" charset="0"/>
              <a:buChar char="•"/>
            </a:pPr>
            <a:r>
              <a:rPr lang="en-GB" sz="1400" dirty="0">
                <a:solidFill>
                  <a:schemeClr val="tx1"/>
                </a:solidFill>
                <a:ea typeface="Calibri" panose="020F0502020204030204" pitchFamily="34" charset="0"/>
                <a:cs typeface="Arial" panose="020B0604020202020204" pitchFamily="34" charset="0"/>
              </a:rPr>
              <a:t>In the long term, stopping smoking improves mental health disease, </a:t>
            </a:r>
            <a:r>
              <a:rPr lang="en-GB" sz="1400" dirty="0" err="1">
                <a:solidFill>
                  <a:schemeClr val="tx1"/>
                </a:solidFill>
                <a:ea typeface="Calibri" panose="020F0502020204030204" pitchFamily="34" charset="0"/>
                <a:cs typeface="Arial" panose="020B0604020202020204" pitchFamily="34" charset="0"/>
              </a:rPr>
              <a:t>eg</a:t>
            </a:r>
            <a:r>
              <a:rPr lang="en-GB" sz="1400" dirty="0">
                <a:solidFill>
                  <a:schemeClr val="tx1"/>
                </a:solidFill>
                <a:ea typeface="Calibri" panose="020F0502020204030204" pitchFamily="34" charset="0"/>
                <a:cs typeface="Arial" panose="020B0604020202020204" pitchFamily="34" charset="0"/>
              </a:rPr>
              <a:t> stopping smoking is more effective than antidepressants in treating depression.</a:t>
            </a:r>
          </a:p>
          <a:p>
            <a:pPr>
              <a:lnSpc>
                <a:spcPct val="100000"/>
              </a:lnSpc>
              <a:spcBef>
                <a:spcPts val="0"/>
              </a:spcBef>
              <a:spcAft>
                <a:spcPts val="500"/>
              </a:spcAft>
            </a:pPr>
            <a:r>
              <a:rPr lang="en-GB" sz="1400" dirty="0">
                <a:solidFill>
                  <a:schemeClr val="tx1"/>
                </a:solidFill>
                <a:ea typeface="Calibri" panose="020F0502020204030204" pitchFamily="34" charset="0"/>
                <a:cs typeface="Arial" panose="020B0604020202020204" pitchFamily="34" charset="0"/>
              </a:rPr>
              <a:t> </a:t>
            </a:r>
          </a:p>
          <a:p>
            <a:pPr>
              <a:lnSpc>
                <a:spcPct val="100000"/>
              </a:lnSpc>
              <a:spcBef>
                <a:spcPts val="0"/>
              </a:spcBef>
              <a:spcAft>
                <a:spcPts val="500"/>
              </a:spcAft>
            </a:pPr>
            <a:endParaRPr lang="en-US" sz="1400" dirty="0">
              <a:solidFill>
                <a:schemeClr val="tx1"/>
              </a:solidFill>
            </a:endParaRPr>
          </a:p>
        </p:txBody>
      </p:sp>
      <p:sp>
        <p:nvSpPr>
          <p:cNvPr id="6" name="Rectangle 5">
            <a:extLst>
              <a:ext uri="{FF2B5EF4-FFF2-40B4-BE49-F238E27FC236}">
                <a16:creationId xmlns:a16="http://schemas.microsoft.com/office/drawing/2014/main" id="{9B8AAB2A-3CC1-43BD-BE14-D270D76D88D8}"/>
              </a:ext>
            </a:extLst>
          </p:cNvPr>
          <p:cNvSpPr/>
          <p:nvPr/>
        </p:nvSpPr>
        <p:spPr>
          <a:xfrm>
            <a:off x="612231" y="4393556"/>
            <a:ext cx="4412594" cy="230832"/>
          </a:xfrm>
          <a:prstGeom prst="rect">
            <a:avLst/>
          </a:prstGeom>
        </p:spPr>
        <p:txBody>
          <a:bodyPr wrap="square" lIns="0" tIns="0" rIns="0" bIns="0">
            <a:noAutofit/>
          </a:bodyPr>
          <a:lstStyle/>
          <a:p>
            <a:r>
              <a:rPr lang="en-GB" sz="900" dirty="0" err="1">
                <a:latin typeface="Arial" panose="020B0604020202020204" pitchFamily="34" charset="0"/>
              </a:rPr>
              <a:t>Anthenelli</a:t>
            </a:r>
            <a:r>
              <a:rPr lang="en-GB" sz="900" dirty="0">
                <a:latin typeface="Arial" panose="020B0604020202020204" pitchFamily="34" charset="0"/>
              </a:rPr>
              <a:t> RM et al. The Lancet 2016;387(10037):2507–20. </a:t>
            </a:r>
          </a:p>
        </p:txBody>
      </p:sp>
      <p:pic>
        <p:nvPicPr>
          <p:cNvPr id="7" name="Audio 6">
            <a:hlinkClick r:id="" action="ppaction://media"/>
            <a:extLst>
              <a:ext uri="{FF2B5EF4-FFF2-40B4-BE49-F238E27FC236}">
                <a16:creationId xmlns:a16="http://schemas.microsoft.com/office/drawing/2014/main" id="{A4862203-EEAF-85A3-E28B-029697CC785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600950" y="3853053"/>
            <a:ext cx="1543050" cy="1543050"/>
          </a:xfrm>
          <a:prstGeom prst="ellipse">
            <a:avLst/>
          </a:prstGeom>
        </p:spPr>
      </p:pic>
    </p:spTree>
    <p:extLst>
      <p:ext uri="{BB962C8B-B14F-4D97-AF65-F5344CB8AC3E}">
        <p14:creationId xmlns:p14="http://schemas.microsoft.com/office/powerpoint/2010/main" val="3117783051"/>
      </p:ext>
    </p:extLst>
  </p:cSld>
  <p:clrMapOvr>
    <a:masterClrMapping/>
  </p:clrMapOvr>
  <mc:AlternateContent xmlns:mc="http://schemas.openxmlformats.org/markup-compatibility/2006" xmlns:p14="http://schemas.microsoft.com/office/powerpoint/2010/main">
    <mc:Choice Requires="p14">
      <p:transition spd="med" p14:dur="700" advTm="72526">
        <p:fade/>
      </p:transition>
    </mc:Choice>
    <mc:Fallback xmlns="">
      <p:transition spd="med" advTm="7252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ue and grey rectangles&#10;&#10;Description automatically generated">
            <a:extLst>
              <a:ext uri="{FF2B5EF4-FFF2-40B4-BE49-F238E27FC236}">
                <a16:creationId xmlns:a16="http://schemas.microsoft.com/office/drawing/2014/main" id="{2A6611F3-9A11-0B74-8244-C897BD3A1EEB}"/>
              </a:ext>
            </a:extLst>
          </p:cNvPr>
          <p:cNvPicPr>
            <a:picLocks noChangeAspect="1"/>
          </p:cNvPicPr>
          <p:nvPr/>
        </p:nvPicPr>
        <p:blipFill>
          <a:blip r:embed="rId4"/>
          <a:stretch>
            <a:fillRect/>
          </a:stretch>
        </p:blipFill>
        <p:spPr>
          <a:xfrm>
            <a:off x="3211469" y="1600392"/>
            <a:ext cx="6785062" cy="11377630"/>
          </a:xfrm>
          <a:prstGeom prst="rect">
            <a:avLst/>
          </a:prstGeom>
        </p:spPr>
      </p:pic>
      <p:sp>
        <p:nvSpPr>
          <p:cNvPr id="2" name="Title 1">
            <a:extLst>
              <a:ext uri="{FF2B5EF4-FFF2-40B4-BE49-F238E27FC236}">
                <a16:creationId xmlns:a16="http://schemas.microsoft.com/office/drawing/2014/main" id="{38E4B993-882D-0E6C-26F8-DA091AB4E451}"/>
              </a:ext>
            </a:extLst>
          </p:cNvPr>
          <p:cNvSpPr>
            <a:spLocks noGrp="1"/>
          </p:cNvSpPr>
          <p:nvPr>
            <p:ph type="ctrTitle"/>
          </p:nvPr>
        </p:nvSpPr>
        <p:spPr/>
        <p:txBody>
          <a:bodyPr>
            <a:normAutofit/>
          </a:bodyPr>
          <a:lstStyle/>
          <a:p>
            <a:r>
              <a:rPr lang="en-GB" sz="2400" b="1" dirty="0">
                <a:solidFill>
                  <a:schemeClr val="accent1"/>
                </a:solidFill>
              </a:rPr>
              <a:t>Objectives</a:t>
            </a:r>
          </a:p>
        </p:txBody>
      </p:sp>
      <p:sp>
        <p:nvSpPr>
          <p:cNvPr id="3" name="Content Placeholder 2">
            <a:extLst>
              <a:ext uri="{FF2B5EF4-FFF2-40B4-BE49-F238E27FC236}">
                <a16:creationId xmlns:a16="http://schemas.microsoft.com/office/drawing/2014/main" id="{CA34CF07-AF4F-41BB-4E51-6BB93908B07D}"/>
              </a:ext>
            </a:extLst>
          </p:cNvPr>
          <p:cNvSpPr>
            <a:spLocks noGrp="1"/>
          </p:cNvSpPr>
          <p:nvPr>
            <p:ph idx="4294967295"/>
          </p:nvPr>
        </p:nvSpPr>
        <p:spPr>
          <a:xfrm>
            <a:off x="496375" y="1247775"/>
            <a:ext cx="5255201" cy="2647950"/>
          </a:xfrm>
          <a:prstGeom prst="rect">
            <a:avLst/>
          </a:prstGeom>
        </p:spPr>
        <p:txBody>
          <a:bodyPr>
            <a:noAutofit/>
          </a:bodyPr>
          <a:lstStyle/>
          <a:p>
            <a:pPr marL="285750" indent="-285750">
              <a:lnSpc>
                <a:spcPct val="120000"/>
              </a:lnSpc>
              <a:spcAft>
                <a:spcPts val="1200"/>
              </a:spcAft>
              <a:buFont typeface="Arial" panose="020B0604020202020204" pitchFamily="34" charset="0"/>
              <a:buChar char="•"/>
            </a:pPr>
            <a:r>
              <a:rPr lang="en-GB" dirty="0"/>
              <a:t>To explore the evidence-base for varenicline in treating tobacco dependency </a:t>
            </a:r>
          </a:p>
          <a:p>
            <a:pPr marL="285750" indent="-285750">
              <a:lnSpc>
                <a:spcPct val="120000"/>
              </a:lnSpc>
              <a:spcAft>
                <a:spcPts val="1200"/>
              </a:spcAft>
              <a:buFont typeface="Arial" panose="020B0604020202020204" pitchFamily="34" charset="0"/>
              <a:buChar char="•"/>
            </a:pPr>
            <a:r>
              <a:rPr lang="en-GB" dirty="0"/>
              <a:t>Review prescribing guidance and recommendations </a:t>
            </a:r>
          </a:p>
          <a:p>
            <a:pPr marL="285750" indent="-285750">
              <a:lnSpc>
                <a:spcPct val="120000"/>
              </a:lnSpc>
              <a:spcAft>
                <a:spcPts val="1200"/>
              </a:spcAft>
              <a:buFont typeface="Arial" panose="020B0604020202020204" pitchFamily="34" charset="0"/>
              <a:buChar char="•"/>
            </a:pPr>
            <a:r>
              <a:rPr lang="en-GB" dirty="0"/>
              <a:t>Explore misinformation and myths about varenicline </a:t>
            </a:r>
          </a:p>
          <a:p>
            <a:pPr marL="285750" indent="-285750">
              <a:lnSpc>
                <a:spcPct val="120000"/>
              </a:lnSpc>
              <a:spcAft>
                <a:spcPts val="1200"/>
              </a:spcAft>
              <a:buFont typeface="Arial" panose="020B0604020202020204" pitchFamily="34" charset="0"/>
              <a:buChar char="•"/>
            </a:pPr>
            <a:r>
              <a:rPr lang="en-GB" dirty="0"/>
              <a:t>Support the development of confidence &amp; competence in discussing (&amp; prescribing) varenicline in all healthcare professionals    </a:t>
            </a:r>
          </a:p>
          <a:p>
            <a:pPr marL="285750" indent="-285750">
              <a:lnSpc>
                <a:spcPct val="120000"/>
              </a:lnSpc>
              <a:buFont typeface="Arial" panose="020B0604020202020204" pitchFamily="34" charset="0"/>
              <a:buChar char="•"/>
            </a:pPr>
            <a:endParaRPr lang="en-GB" dirty="0"/>
          </a:p>
        </p:txBody>
      </p:sp>
      <p:pic>
        <p:nvPicPr>
          <p:cNvPr id="12" name="Audio 11">
            <a:hlinkClick r:id="" action="ppaction://media"/>
            <a:extLst>
              <a:ext uri="{FF2B5EF4-FFF2-40B4-BE49-F238E27FC236}">
                <a16:creationId xmlns:a16="http://schemas.microsoft.com/office/drawing/2014/main" id="{B7BAB075-ED68-3DBA-9968-FFCEB9F1A24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600950" y="3863268"/>
            <a:ext cx="1543050" cy="1543050"/>
          </a:xfrm>
          <a:prstGeom prst="ellipse">
            <a:avLst/>
          </a:prstGeom>
        </p:spPr>
      </p:pic>
    </p:spTree>
    <p:extLst>
      <p:ext uri="{BB962C8B-B14F-4D97-AF65-F5344CB8AC3E}">
        <p14:creationId xmlns:p14="http://schemas.microsoft.com/office/powerpoint/2010/main" val="1109492919"/>
      </p:ext>
    </p:extLst>
  </p:cSld>
  <p:clrMapOvr>
    <a:masterClrMapping/>
  </p:clrMapOvr>
  <mc:AlternateContent xmlns:mc="http://schemas.openxmlformats.org/markup-compatibility/2006" xmlns:p14="http://schemas.microsoft.com/office/powerpoint/2010/main">
    <mc:Choice Requires="p14">
      <p:transition spd="slow" p14:dur="2000" advTm="41144"/>
    </mc:Choice>
    <mc:Fallback xmlns="">
      <p:transition spd="slow" advTm="41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EDF9C282-29F5-9037-D066-4186E388F73E}"/>
              </a:ext>
            </a:extLst>
          </p:cNvPr>
          <p:cNvSpPr/>
          <p:nvPr/>
        </p:nvSpPr>
        <p:spPr>
          <a:xfrm>
            <a:off x="406717" y="1110616"/>
            <a:ext cx="3863340" cy="2918444"/>
          </a:xfrm>
          <a:prstGeom prst="roundRect">
            <a:avLst>
              <a:gd name="adj" fmla="val 3852"/>
            </a:avLst>
          </a:prstGeom>
          <a:solidFill>
            <a:srgbClr val="009D3C">
              <a:alpha val="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endParaRPr lang="en-US" sz="1600" dirty="0">
              <a:solidFill>
                <a:schemeClr val="bg1"/>
              </a:solidFill>
            </a:endParaRPr>
          </a:p>
        </p:txBody>
      </p:sp>
      <p:sp>
        <p:nvSpPr>
          <p:cNvPr id="14" name="Rounded Rectangle 13">
            <a:extLst>
              <a:ext uri="{FF2B5EF4-FFF2-40B4-BE49-F238E27FC236}">
                <a16:creationId xmlns:a16="http://schemas.microsoft.com/office/drawing/2014/main" id="{3DAA8F73-3EAE-B64D-A85E-01891C710EC7}"/>
              </a:ext>
            </a:extLst>
          </p:cNvPr>
          <p:cNvSpPr/>
          <p:nvPr/>
        </p:nvSpPr>
        <p:spPr>
          <a:xfrm>
            <a:off x="4440237" y="1110616"/>
            <a:ext cx="3409950" cy="2410856"/>
          </a:xfrm>
          <a:prstGeom prst="roundRect">
            <a:avLst>
              <a:gd name="adj" fmla="val 3852"/>
            </a:avLst>
          </a:prstGeom>
          <a:solidFill>
            <a:srgbClr val="F47721">
              <a:alpha val="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endParaRPr lang="en-US" sz="1600" dirty="0">
              <a:solidFill>
                <a:schemeClr val="bg1"/>
              </a:solidFill>
            </a:endParaRPr>
          </a:p>
        </p:txBody>
      </p:sp>
      <p:sp>
        <p:nvSpPr>
          <p:cNvPr id="2" name="Title 1">
            <a:extLst>
              <a:ext uri="{FF2B5EF4-FFF2-40B4-BE49-F238E27FC236}">
                <a16:creationId xmlns:a16="http://schemas.microsoft.com/office/drawing/2014/main" id="{C2EF0531-0F4B-44E7-9FE1-5632D379E91F}"/>
              </a:ext>
            </a:extLst>
          </p:cNvPr>
          <p:cNvSpPr>
            <a:spLocks noGrp="1"/>
          </p:cNvSpPr>
          <p:nvPr>
            <p:ph type="ctrTitle"/>
          </p:nvPr>
        </p:nvSpPr>
        <p:spPr>
          <a:xfrm>
            <a:off x="599558" y="1217758"/>
            <a:ext cx="6831211" cy="533744"/>
          </a:xfrm>
        </p:spPr>
        <p:txBody>
          <a:bodyPr/>
          <a:lstStyle/>
          <a:p>
            <a:r>
              <a:rPr lang="en-GB" sz="1600" b="1" dirty="0">
                <a:solidFill>
                  <a:schemeClr val="accent4"/>
                </a:solidFill>
              </a:rPr>
              <a:t>Common side effects</a:t>
            </a:r>
          </a:p>
        </p:txBody>
      </p:sp>
      <p:sp>
        <p:nvSpPr>
          <p:cNvPr id="3" name="Content Placeholder 2">
            <a:extLst>
              <a:ext uri="{FF2B5EF4-FFF2-40B4-BE49-F238E27FC236}">
                <a16:creationId xmlns:a16="http://schemas.microsoft.com/office/drawing/2014/main" id="{8C3FF5AA-6206-4226-8173-D15AB6A079C1}"/>
              </a:ext>
            </a:extLst>
          </p:cNvPr>
          <p:cNvSpPr>
            <a:spLocks noGrp="1"/>
          </p:cNvSpPr>
          <p:nvPr>
            <p:ph idx="4294967295"/>
          </p:nvPr>
        </p:nvSpPr>
        <p:spPr>
          <a:xfrm>
            <a:off x="603071" y="1744663"/>
            <a:ext cx="3498850" cy="2630487"/>
          </a:xfrm>
          <a:prstGeom prst="rect">
            <a:avLst/>
          </a:prstGeom>
        </p:spPr>
        <p:txBody>
          <a:bodyPr>
            <a:normAutofit/>
          </a:bodyPr>
          <a:lstStyle/>
          <a:p>
            <a:pPr marL="285750" indent="-285750">
              <a:buClr>
                <a:schemeClr val="accent1"/>
              </a:buClr>
              <a:buFont typeface="Arial" panose="020B0604020202020204" pitchFamily="34" charset="0"/>
              <a:buChar char="•"/>
            </a:pPr>
            <a:r>
              <a:rPr lang="en-GB" sz="1400" b="1" dirty="0">
                <a:solidFill>
                  <a:schemeClr val="tx1"/>
                </a:solidFill>
              </a:rPr>
              <a:t>Vivid dreams</a:t>
            </a:r>
          </a:p>
          <a:p>
            <a:pPr marL="285750" indent="-285750">
              <a:buClr>
                <a:schemeClr val="accent1"/>
              </a:buClr>
              <a:buFont typeface="Arial" panose="020B0604020202020204" pitchFamily="34" charset="0"/>
              <a:buChar char="•"/>
            </a:pPr>
            <a:r>
              <a:rPr lang="en-GB" sz="1400" b="1" dirty="0">
                <a:solidFill>
                  <a:schemeClr val="tx1"/>
                </a:solidFill>
              </a:rPr>
              <a:t>Nausea (take with food and water)</a:t>
            </a:r>
          </a:p>
          <a:p>
            <a:pPr marL="285750" indent="-285750">
              <a:buClr>
                <a:schemeClr val="accent1"/>
              </a:buClr>
              <a:buFont typeface="Arial" panose="020B0604020202020204" pitchFamily="34" charset="0"/>
              <a:buChar char="•"/>
            </a:pPr>
            <a:r>
              <a:rPr lang="en-GB" sz="1400" dirty="0">
                <a:solidFill>
                  <a:schemeClr val="tx1"/>
                </a:solidFill>
              </a:rPr>
              <a:t>Sleep disturbance </a:t>
            </a:r>
          </a:p>
          <a:p>
            <a:pPr marL="285750" indent="-285750">
              <a:buClr>
                <a:schemeClr val="accent1"/>
              </a:buClr>
              <a:buFont typeface="Arial" panose="020B0604020202020204" pitchFamily="34" charset="0"/>
              <a:buChar char="•"/>
            </a:pPr>
            <a:r>
              <a:rPr lang="en-GB" sz="1400" dirty="0">
                <a:solidFill>
                  <a:schemeClr val="tx1"/>
                </a:solidFill>
              </a:rPr>
              <a:t>Headaches</a:t>
            </a:r>
          </a:p>
          <a:p>
            <a:pPr marL="285750" indent="-285750">
              <a:buClr>
                <a:schemeClr val="accent1"/>
              </a:buClr>
              <a:buFont typeface="Arial" panose="020B0604020202020204" pitchFamily="34" charset="0"/>
              <a:buChar char="•"/>
            </a:pPr>
            <a:r>
              <a:rPr lang="en-GB" sz="1400" dirty="0">
                <a:solidFill>
                  <a:schemeClr val="tx1"/>
                </a:solidFill>
              </a:rPr>
              <a:t>Nasopharyngitis</a:t>
            </a:r>
          </a:p>
          <a:p>
            <a:br>
              <a:rPr lang="en-GB" sz="1200" dirty="0">
                <a:solidFill>
                  <a:schemeClr val="tx1"/>
                </a:solidFill>
              </a:rPr>
            </a:br>
            <a:r>
              <a:rPr lang="en-GB" sz="1200" b="1" dirty="0">
                <a:solidFill>
                  <a:schemeClr val="tx1"/>
                </a:solidFill>
              </a:rPr>
              <a:t>Dose can be reduced to 0.5 mg twice daily if intolerable side effects</a:t>
            </a:r>
          </a:p>
        </p:txBody>
      </p:sp>
      <p:sp>
        <p:nvSpPr>
          <p:cNvPr id="5" name="Title 1">
            <a:extLst>
              <a:ext uri="{FF2B5EF4-FFF2-40B4-BE49-F238E27FC236}">
                <a16:creationId xmlns:a16="http://schemas.microsoft.com/office/drawing/2014/main" id="{74EBAE61-1E16-2A42-97A7-375A1021983D}"/>
              </a:ext>
            </a:extLst>
          </p:cNvPr>
          <p:cNvSpPr txBox="1">
            <a:spLocks/>
          </p:cNvSpPr>
          <p:nvPr/>
        </p:nvSpPr>
        <p:spPr>
          <a:xfrm>
            <a:off x="4707572" y="1294737"/>
            <a:ext cx="2875280" cy="379786"/>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2700" b="1" kern="1200">
                <a:solidFill>
                  <a:schemeClr val="accent2"/>
                </a:solidFill>
                <a:latin typeface="+mn-lt"/>
                <a:ea typeface="+mj-ea"/>
                <a:cs typeface="+mj-cs"/>
              </a:defRPr>
            </a:lvl1pPr>
          </a:lstStyle>
          <a:p>
            <a:r>
              <a:rPr lang="en-GB" sz="1600" dirty="0">
                <a:solidFill>
                  <a:srgbClr val="F47721"/>
                </a:solidFill>
                <a:latin typeface="Arial" panose="020B0604020202020204" pitchFamily="34" charset="0"/>
              </a:rPr>
              <a:t>Contraindications</a:t>
            </a:r>
          </a:p>
        </p:txBody>
      </p:sp>
      <p:sp>
        <p:nvSpPr>
          <p:cNvPr id="15" name="Rounded Rectangle 14">
            <a:extLst>
              <a:ext uri="{FF2B5EF4-FFF2-40B4-BE49-F238E27FC236}">
                <a16:creationId xmlns:a16="http://schemas.microsoft.com/office/drawing/2014/main" id="{EAF60719-C725-2CFD-4FA4-C2F18E45CFE0}"/>
              </a:ext>
            </a:extLst>
          </p:cNvPr>
          <p:cNvSpPr/>
          <p:nvPr/>
        </p:nvSpPr>
        <p:spPr>
          <a:xfrm>
            <a:off x="4440237" y="3703318"/>
            <a:ext cx="3409950" cy="868682"/>
          </a:xfrm>
          <a:prstGeom prst="roundRect">
            <a:avLst>
              <a:gd name="adj" fmla="val 8811"/>
            </a:avLst>
          </a:prstGeom>
          <a:solidFill>
            <a:schemeClr val="accent5">
              <a:alpha val="9804"/>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endParaRPr lang="en-US" sz="1600" dirty="0">
              <a:solidFill>
                <a:schemeClr val="bg1"/>
              </a:solidFill>
            </a:endParaRPr>
          </a:p>
        </p:txBody>
      </p:sp>
      <p:sp>
        <p:nvSpPr>
          <p:cNvPr id="6" name="Content Placeholder 2">
            <a:extLst>
              <a:ext uri="{FF2B5EF4-FFF2-40B4-BE49-F238E27FC236}">
                <a16:creationId xmlns:a16="http://schemas.microsoft.com/office/drawing/2014/main" id="{56D6CCEF-D054-C648-9098-BEDA6F98C8C1}"/>
              </a:ext>
            </a:extLst>
          </p:cNvPr>
          <p:cNvSpPr txBox="1">
            <a:spLocks/>
          </p:cNvSpPr>
          <p:nvPr/>
        </p:nvSpPr>
        <p:spPr>
          <a:xfrm>
            <a:off x="4693602" y="1741462"/>
            <a:ext cx="3498850" cy="1837765"/>
          </a:xfrm>
          <a:prstGeom prst="rect">
            <a:avLst/>
          </a:prstGeom>
        </p:spPr>
        <p:txBody>
          <a:bodyPr vert="horz" lIns="0" tIns="0" rIns="0" bIns="0" rtlCol="0">
            <a:normAutofit/>
          </a:bodyPr>
          <a:lstStyle>
            <a:lvl1pPr marL="0" indent="0" algn="l" defTabSz="914400" rtl="0" eaLnBrk="1" latinLnBrk="0" hangingPunct="1">
              <a:lnSpc>
                <a:spcPct val="100000"/>
              </a:lnSpc>
              <a:spcBef>
                <a:spcPts val="500"/>
              </a:spcBef>
              <a:buFont typeface="Arial" panose="020B0604020202020204" pitchFamily="34" charset="0"/>
              <a:buNone/>
              <a:defRPr sz="1600" kern="1200">
                <a:solidFill>
                  <a:schemeClr val="tx2">
                    <a:lumMod val="50000"/>
                  </a:schemeClr>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2">
                    <a:lumMod val="50000"/>
                  </a:schemeClr>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2">
                    <a:lumMod val="50000"/>
                  </a:schemeClr>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2">
                    <a:lumMod val="50000"/>
                  </a:schemeClr>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chemeClr val="accent1"/>
              </a:buClr>
              <a:buFont typeface="Arial" panose="020B0604020202020204" pitchFamily="34" charset="0"/>
              <a:buChar char="•"/>
            </a:pPr>
            <a:r>
              <a:rPr lang="en-GB" sz="1400" dirty="0">
                <a:solidFill>
                  <a:schemeClr val="tx1"/>
                </a:solidFill>
                <a:latin typeface="Arial" panose="020B0604020202020204" pitchFamily="34" charset="0"/>
              </a:rPr>
              <a:t>Pregnancy</a:t>
            </a:r>
          </a:p>
          <a:p>
            <a:pPr marL="285750" indent="-285750">
              <a:buClr>
                <a:schemeClr val="accent1"/>
              </a:buClr>
              <a:buFont typeface="Arial" panose="020B0604020202020204" pitchFamily="34" charset="0"/>
              <a:buChar char="•"/>
            </a:pPr>
            <a:r>
              <a:rPr lang="en-GB" sz="1400" dirty="0">
                <a:solidFill>
                  <a:schemeClr val="tx1"/>
                </a:solidFill>
                <a:latin typeface="Arial" panose="020B0604020202020204" pitchFamily="34" charset="0"/>
              </a:rPr>
              <a:t>Breastfeeding</a:t>
            </a:r>
          </a:p>
          <a:p>
            <a:pPr marL="285750" indent="-285750">
              <a:buClr>
                <a:schemeClr val="accent1"/>
              </a:buClr>
              <a:buFont typeface="Arial" panose="020B0604020202020204" pitchFamily="34" charset="0"/>
              <a:buChar char="•"/>
            </a:pPr>
            <a:r>
              <a:rPr lang="en-GB" sz="1400" dirty="0">
                <a:solidFill>
                  <a:schemeClr val="tx1"/>
                </a:solidFill>
                <a:latin typeface="Arial" panose="020B0604020202020204" pitchFamily="34" charset="0"/>
              </a:rPr>
              <a:t>End-stage renal failure (eGFR &lt;10mL/min/1.73m</a:t>
            </a:r>
            <a:r>
              <a:rPr lang="en-GB" sz="1400" baseline="30000" dirty="0">
                <a:solidFill>
                  <a:schemeClr val="tx1"/>
                </a:solidFill>
                <a:latin typeface="Arial" panose="020B0604020202020204" pitchFamily="34" charset="0"/>
              </a:rPr>
              <a:t>2</a:t>
            </a:r>
            <a:r>
              <a:rPr lang="en-GB" sz="1400" dirty="0">
                <a:solidFill>
                  <a:schemeClr val="tx1"/>
                </a:solidFill>
                <a:latin typeface="Arial" panose="020B0604020202020204" pitchFamily="34" charset="0"/>
              </a:rPr>
              <a:t>)</a:t>
            </a:r>
          </a:p>
          <a:p>
            <a:pPr marL="285750" indent="-285750">
              <a:buClr>
                <a:schemeClr val="accent1"/>
              </a:buClr>
              <a:buFont typeface="Arial" panose="020B0604020202020204" pitchFamily="34" charset="0"/>
              <a:buChar char="•"/>
            </a:pPr>
            <a:r>
              <a:rPr lang="en-GB" sz="1400" dirty="0">
                <a:solidFill>
                  <a:schemeClr val="tx1"/>
                </a:solidFill>
                <a:latin typeface="Arial" panose="020B0604020202020204" pitchFamily="34" charset="0"/>
              </a:rPr>
              <a:t>Mental health illness is NOT a contraindication</a:t>
            </a:r>
          </a:p>
        </p:txBody>
      </p:sp>
      <p:sp>
        <p:nvSpPr>
          <p:cNvPr id="7" name="Title 1">
            <a:extLst>
              <a:ext uri="{FF2B5EF4-FFF2-40B4-BE49-F238E27FC236}">
                <a16:creationId xmlns:a16="http://schemas.microsoft.com/office/drawing/2014/main" id="{2A83CA0B-986C-984C-996B-5DC0436AB6CD}"/>
              </a:ext>
            </a:extLst>
          </p:cNvPr>
          <p:cNvSpPr txBox="1">
            <a:spLocks/>
          </p:cNvSpPr>
          <p:nvPr/>
        </p:nvSpPr>
        <p:spPr>
          <a:xfrm>
            <a:off x="4693602" y="3827325"/>
            <a:ext cx="3409950" cy="379786"/>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2700" b="1" kern="1200">
                <a:solidFill>
                  <a:schemeClr val="accent2"/>
                </a:solidFill>
                <a:latin typeface="+mn-lt"/>
                <a:ea typeface="+mj-ea"/>
                <a:cs typeface="+mj-cs"/>
              </a:defRPr>
            </a:lvl1pPr>
          </a:lstStyle>
          <a:p>
            <a:r>
              <a:rPr lang="en-GB" sz="1600" dirty="0">
                <a:solidFill>
                  <a:schemeClr val="accent5"/>
                </a:solidFill>
                <a:latin typeface="Arial" panose="020B0604020202020204" pitchFamily="34" charset="0"/>
              </a:rPr>
              <a:t>Drug </a:t>
            </a:r>
            <a:r>
              <a:rPr lang="en-GB" sz="1600" dirty="0" err="1">
                <a:solidFill>
                  <a:schemeClr val="accent5"/>
                </a:solidFill>
                <a:latin typeface="Arial" panose="020B0604020202020204" pitchFamily="34" charset="0"/>
              </a:rPr>
              <a:t>intearactions</a:t>
            </a:r>
            <a:endParaRPr lang="en-GB" sz="1600" dirty="0">
              <a:solidFill>
                <a:schemeClr val="accent5"/>
              </a:solidFill>
              <a:latin typeface="Arial" panose="020B0604020202020204" pitchFamily="34" charset="0"/>
            </a:endParaRPr>
          </a:p>
        </p:txBody>
      </p:sp>
      <p:sp>
        <p:nvSpPr>
          <p:cNvPr id="8" name="Content Placeholder 2">
            <a:extLst>
              <a:ext uri="{FF2B5EF4-FFF2-40B4-BE49-F238E27FC236}">
                <a16:creationId xmlns:a16="http://schemas.microsoft.com/office/drawing/2014/main" id="{0E2591B7-B695-6944-91BB-F9437F0DF469}"/>
              </a:ext>
            </a:extLst>
          </p:cNvPr>
          <p:cNvSpPr txBox="1">
            <a:spLocks/>
          </p:cNvSpPr>
          <p:nvPr/>
        </p:nvSpPr>
        <p:spPr>
          <a:xfrm>
            <a:off x="4707572" y="4207111"/>
            <a:ext cx="3498850" cy="571311"/>
          </a:xfrm>
          <a:prstGeom prst="rect">
            <a:avLst/>
          </a:prstGeom>
        </p:spPr>
        <p:txBody>
          <a:bodyPr vert="horz" lIns="0" tIns="0" rIns="0" bIns="0" rtlCol="0">
            <a:normAutofit/>
          </a:bodyPr>
          <a:lstStyle>
            <a:lvl1pPr marL="0" indent="0" algn="l" defTabSz="914400" rtl="0" eaLnBrk="1" latinLnBrk="0" hangingPunct="1">
              <a:lnSpc>
                <a:spcPct val="100000"/>
              </a:lnSpc>
              <a:spcBef>
                <a:spcPts val="500"/>
              </a:spcBef>
              <a:buFont typeface="Arial" panose="020B0604020202020204" pitchFamily="34" charset="0"/>
              <a:buNone/>
              <a:defRPr sz="1600" kern="1200">
                <a:solidFill>
                  <a:schemeClr val="tx2">
                    <a:lumMod val="50000"/>
                  </a:schemeClr>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2">
                    <a:lumMod val="50000"/>
                  </a:schemeClr>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2">
                    <a:lumMod val="50000"/>
                  </a:schemeClr>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2">
                    <a:lumMod val="50000"/>
                  </a:schemeClr>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pPr>
            <a:r>
              <a:rPr lang="en-GB" sz="1400" dirty="0">
                <a:solidFill>
                  <a:schemeClr val="tx1"/>
                </a:solidFill>
                <a:latin typeface="Arial" panose="020B0604020202020204" pitchFamily="34" charset="0"/>
              </a:rPr>
              <a:t>Nil</a:t>
            </a:r>
          </a:p>
        </p:txBody>
      </p:sp>
      <p:pic>
        <p:nvPicPr>
          <p:cNvPr id="10" name="Audio 9">
            <a:hlinkClick r:id="" action="ppaction://media"/>
            <a:extLst>
              <a:ext uri="{FF2B5EF4-FFF2-40B4-BE49-F238E27FC236}">
                <a16:creationId xmlns:a16="http://schemas.microsoft.com/office/drawing/2014/main" id="{BED2C241-64F2-92BE-3A17-D1886F99A96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600949" y="3809743"/>
            <a:ext cx="1543050" cy="1543050"/>
          </a:xfrm>
          <a:prstGeom prst="ellipse">
            <a:avLst/>
          </a:prstGeom>
        </p:spPr>
      </p:pic>
      <p:sp>
        <p:nvSpPr>
          <p:cNvPr id="12" name="TextBox 11">
            <a:extLst>
              <a:ext uri="{FF2B5EF4-FFF2-40B4-BE49-F238E27FC236}">
                <a16:creationId xmlns:a16="http://schemas.microsoft.com/office/drawing/2014/main" id="{5B7863C6-6B3C-324A-E2FC-B3924CC59AD3}"/>
              </a:ext>
            </a:extLst>
          </p:cNvPr>
          <p:cNvSpPr txBox="1"/>
          <p:nvPr/>
        </p:nvSpPr>
        <p:spPr>
          <a:xfrm>
            <a:off x="4947602" y="3978438"/>
            <a:ext cx="0" cy="0"/>
          </a:xfrm>
          <a:prstGeom prst="rect">
            <a:avLst/>
          </a:prstGeom>
          <a:noFill/>
        </p:spPr>
        <p:txBody>
          <a:bodyPr wrap="none" lIns="0" tIns="0" rIns="0" bIns="0" rtlCol="0">
            <a:noAutofit/>
          </a:bodyPr>
          <a:lstStyle/>
          <a:p>
            <a:pPr algn="l"/>
            <a:endParaRPr lang="en-US" sz="1600" dirty="0">
              <a:solidFill>
                <a:schemeClr val="bg1"/>
              </a:solidFill>
            </a:endParaRPr>
          </a:p>
        </p:txBody>
      </p:sp>
      <p:sp>
        <p:nvSpPr>
          <p:cNvPr id="4" name="Title 4">
            <a:extLst>
              <a:ext uri="{FF2B5EF4-FFF2-40B4-BE49-F238E27FC236}">
                <a16:creationId xmlns:a16="http://schemas.microsoft.com/office/drawing/2014/main" id="{1F0A6189-D0B1-6C3B-240E-05B94C8564EA}"/>
              </a:ext>
            </a:extLst>
          </p:cNvPr>
          <p:cNvSpPr txBox="1">
            <a:spLocks/>
          </p:cNvSpPr>
          <p:nvPr/>
        </p:nvSpPr>
        <p:spPr>
          <a:xfrm>
            <a:off x="473710" y="480461"/>
            <a:ext cx="5437468" cy="379786"/>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2700" b="0" i="0" kern="1200">
                <a:solidFill>
                  <a:schemeClr val="tx1"/>
                </a:solidFill>
                <a:latin typeface="Arial" panose="020B0604020202020204" pitchFamily="34" charset="0"/>
                <a:ea typeface="+mj-ea"/>
                <a:cs typeface="+mj-cs"/>
              </a:defRPr>
            </a:lvl1pPr>
          </a:lstStyle>
          <a:p>
            <a:r>
              <a:rPr lang="en-GB" sz="2400" b="1" dirty="0">
                <a:solidFill>
                  <a:schemeClr val="accent1"/>
                </a:solidFill>
              </a:rPr>
              <a:t>Contraindications</a:t>
            </a:r>
            <a:endParaRPr lang="en-US" sz="2400" b="1" dirty="0">
              <a:solidFill>
                <a:schemeClr val="accent1"/>
              </a:solidFill>
            </a:endParaRPr>
          </a:p>
        </p:txBody>
      </p:sp>
    </p:spTree>
    <p:extLst>
      <p:ext uri="{BB962C8B-B14F-4D97-AF65-F5344CB8AC3E}">
        <p14:creationId xmlns:p14="http://schemas.microsoft.com/office/powerpoint/2010/main" val="3044485246"/>
      </p:ext>
    </p:extLst>
  </p:cSld>
  <p:clrMapOvr>
    <a:masterClrMapping/>
  </p:clrMapOvr>
  <mc:AlternateContent xmlns:mc="http://schemas.openxmlformats.org/markup-compatibility/2006" xmlns:p14="http://schemas.microsoft.com/office/powerpoint/2010/main">
    <mc:Choice Requires="p14">
      <p:transition spd="med" p14:dur="700" advTm="105064">
        <p:fade/>
      </p:transition>
    </mc:Choice>
    <mc:Fallback xmlns="">
      <p:transition spd="med" advTm="1050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B1ABC-A7E5-473C-B3DD-4692C46DA39A}"/>
              </a:ext>
            </a:extLst>
          </p:cNvPr>
          <p:cNvSpPr>
            <a:spLocks noGrp="1"/>
          </p:cNvSpPr>
          <p:nvPr>
            <p:ph type="ctrTitle"/>
          </p:nvPr>
        </p:nvSpPr>
        <p:spPr>
          <a:xfrm>
            <a:off x="496375" y="431707"/>
            <a:ext cx="6831211" cy="498598"/>
          </a:xfrm>
        </p:spPr>
        <p:txBody>
          <a:bodyPr wrap="square">
            <a:spAutoFit/>
          </a:bodyPr>
          <a:lstStyle/>
          <a:p>
            <a:r>
              <a:rPr lang="en-GB" sz="1800" b="1" dirty="0"/>
              <a:t>Systematic review and network meta-analysis: </a:t>
            </a:r>
            <a:br>
              <a:rPr lang="en-GB" sz="1800" b="1" dirty="0"/>
            </a:br>
            <a:r>
              <a:rPr lang="en-GB" sz="1800" b="1" dirty="0"/>
              <a:t>Effectiveness of treatments for tobacco dependency 2021 </a:t>
            </a:r>
          </a:p>
        </p:txBody>
      </p:sp>
      <p:graphicFrame>
        <p:nvGraphicFramePr>
          <p:cNvPr id="6" name="Chart 5">
            <a:extLst>
              <a:ext uri="{FF2B5EF4-FFF2-40B4-BE49-F238E27FC236}">
                <a16:creationId xmlns:a16="http://schemas.microsoft.com/office/drawing/2014/main" id="{01099383-D12C-43EC-A132-5F2B7A53080B}"/>
              </a:ext>
            </a:extLst>
          </p:cNvPr>
          <p:cNvGraphicFramePr>
            <a:graphicFrameLocks/>
          </p:cNvGraphicFramePr>
          <p:nvPr/>
        </p:nvGraphicFramePr>
        <p:xfrm>
          <a:off x="413769" y="656644"/>
          <a:ext cx="7669669" cy="4100397"/>
        </p:xfrm>
        <a:graphic>
          <a:graphicData uri="http://schemas.openxmlformats.org/drawingml/2006/chart">
            <c:chart xmlns:c="http://schemas.openxmlformats.org/drawingml/2006/chart" xmlns:r="http://schemas.openxmlformats.org/officeDocument/2006/relationships" r:id="rId4"/>
          </a:graphicData>
        </a:graphic>
      </p:graphicFrame>
      <p:sp>
        <p:nvSpPr>
          <p:cNvPr id="7" name="Rounded Rectangle 11">
            <a:extLst>
              <a:ext uri="{FF2B5EF4-FFF2-40B4-BE49-F238E27FC236}">
                <a16:creationId xmlns:a16="http://schemas.microsoft.com/office/drawing/2014/main" id="{DE144678-D383-4C23-953C-A314FCAFF260}"/>
              </a:ext>
            </a:extLst>
          </p:cNvPr>
          <p:cNvSpPr/>
          <p:nvPr/>
        </p:nvSpPr>
        <p:spPr>
          <a:xfrm>
            <a:off x="413769" y="1043524"/>
            <a:ext cx="1229812" cy="49859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dirty="0">
                <a:solidFill>
                  <a:schemeClr val="tx1"/>
                </a:solidFill>
                <a:latin typeface="Arial" panose="020B0604020202020204" pitchFamily="34" charset="0"/>
              </a:rPr>
              <a:t>October 2021 </a:t>
            </a:r>
          </a:p>
        </p:txBody>
      </p:sp>
      <p:sp>
        <p:nvSpPr>
          <p:cNvPr id="8" name="TextBox 7">
            <a:extLst>
              <a:ext uri="{FF2B5EF4-FFF2-40B4-BE49-F238E27FC236}">
                <a16:creationId xmlns:a16="http://schemas.microsoft.com/office/drawing/2014/main" id="{28DEA745-448E-E8B4-F940-6B74131E17BD}"/>
              </a:ext>
            </a:extLst>
          </p:cNvPr>
          <p:cNvSpPr txBox="1"/>
          <p:nvPr/>
        </p:nvSpPr>
        <p:spPr>
          <a:xfrm>
            <a:off x="877099" y="4297496"/>
            <a:ext cx="6260522" cy="400110"/>
          </a:xfrm>
          <a:prstGeom prst="rect">
            <a:avLst/>
          </a:prstGeom>
          <a:noFill/>
        </p:spPr>
        <p:txBody>
          <a:bodyPr wrap="square">
            <a:spAutoFit/>
          </a:bodyPr>
          <a:lstStyle/>
          <a:p>
            <a:pPr rtl="0">
              <a:defRPr sz="1400" b="0" i="0" u="none" strike="noStrike" kern="1200" spc="0" baseline="0">
                <a:solidFill>
                  <a:prstClr val="black">
                    <a:lumMod val="65000"/>
                    <a:lumOff val="35000"/>
                  </a:prstClr>
                </a:solidFill>
                <a:latin typeface="+mn-lt"/>
                <a:ea typeface="+mn-ea"/>
                <a:cs typeface="+mn-cs"/>
              </a:defRPr>
            </a:pPr>
            <a:r>
              <a:rPr lang="en-GB" sz="1000" dirty="0">
                <a:latin typeface="Arial" panose="020B0604020202020204" pitchFamily="34" charset="0"/>
              </a:rPr>
              <a:t>Comparative clinical effectiveness and safety of tobacco cessation pharmacotherapies and electronic cigarettes: a systematic review and network meta-analysis of RCTs, Thomas et al 2021</a:t>
            </a:r>
          </a:p>
        </p:txBody>
      </p:sp>
      <p:pic>
        <p:nvPicPr>
          <p:cNvPr id="5" name="Audio 4">
            <a:hlinkClick r:id="" action="ppaction://media"/>
            <a:extLst>
              <a:ext uri="{FF2B5EF4-FFF2-40B4-BE49-F238E27FC236}">
                <a16:creationId xmlns:a16="http://schemas.microsoft.com/office/drawing/2014/main" id="{EAA967F2-D656-16F2-2DBB-B740AB1F4E5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600950" y="3864604"/>
            <a:ext cx="1543050" cy="1543050"/>
          </a:xfrm>
          <a:prstGeom prst="ellipse">
            <a:avLst/>
          </a:prstGeom>
        </p:spPr>
      </p:pic>
    </p:spTree>
    <p:extLst>
      <p:ext uri="{BB962C8B-B14F-4D97-AF65-F5344CB8AC3E}">
        <p14:creationId xmlns:p14="http://schemas.microsoft.com/office/powerpoint/2010/main" val="1871526438"/>
      </p:ext>
    </p:extLst>
  </p:cSld>
  <p:clrMapOvr>
    <a:masterClrMapping/>
  </p:clrMapOvr>
  <mc:AlternateContent xmlns:mc="http://schemas.openxmlformats.org/markup-compatibility/2006" xmlns:p14="http://schemas.microsoft.com/office/powerpoint/2010/main">
    <mc:Choice Requires="p14">
      <p:transition spd="slow" p14:dur="2000" advTm="65708"/>
    </mc:Choice>
    <mc:Fallback xmlns="">
      <p:transition spd="slow" advTm="65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6385A-0D3C-0E3D-8B6D-88D6FD0E6CB4}"/>
            </a:ext>
          </a:extLst>
        </p:cNvPr>
        <p:cNvGrpSpPr/>
        <p:nvPr/>
      </p:nvGrpSpPr>
      <p:grpSpPr>
        <a:xfrm>
          <a:off x="0" y="0"/>
          <a:ext cx="0" cy="0"/>
          <a:chOff x="0" y="0"/>
          <a:chExt cx="0" cy="0"/>
        </a:xfrm>
      </p:grpSpPr>
      <p:pic>
        <p:nvPicPr>
          <p:cNvPr id="3" name="Picture 2" descr="A white circular object with black background&#10;&#10;Description automatically generated">
            <a:extLst>
              <a:ext uri="{FF2B5EF4-FFF2-40B4-BE49-F238E27FC236}">
                <a16:creationId xmlns:a16="http://schemas.microsoft.com/office/drawing/2014/main" id="{AC919D0D-F859-BF82-0A9E-9568E1D7E1CB}"/>
              </a:ext>
            </a:extLst>
          </p:cNvPr>
          <p:cNvPicPr>
            <a:picLocks noChangeAspect="1"/>
          </p:cNvPicPr>
          <p:nvPr/>
        </p:nvPicPr>
        <p:blipFill>
          <a:blip r:embed="rId4"/>
          <a:stretch>
            <a:fillRect/>
          </a:stretch>
        </p:blipFill>
        <p:spPr>
          <a:xfrm>
            <a:off x="-3689032" y="251396"/>
            <a:ext cx="7378063" cy="7287088"/>
          </a:xfrm>
          <a:prstGeom prst="rect">
            <a:avLst/>
          </a:prstGeom>
        </p:spPr>
      </p:pic>
      <p:sp>
        <p:nvSpPr>
          <p:cNvPr id="4" name="Title 3">
            <a:extLst>
              <a:ext uri="{FF2B5EF4-FFF2-40B4-BE49-F238E27FC236}">
                <a16:creationId xmlns:a16="http://schemas.microsoft.com/office/drawing/2014/main" id="{4D7B3574-7B18-A525-0028-588B310E32BB}"/>
              </a:ext>
            </a:extLst>
          </p:cNvPr>
          <p:cNvSpPr>
            <a:spLocks noGrp="1"/>
          </p:cNvSpPr>
          <p:nvPr>
            <p:ph type="title" idx="4294967295"/>
          </p:nvPr>
        </p:nvSpPr>
        <p:spPr>
          <a:xfrm>
            <a:off x="638842" y="1712913"/>
            <a:ext cx="7673975" cy="858837"/>
          </a:xfrm>
        </p:spPr>
        <p:txBody>
          <a:bodyPr/>
          <a:lstStyle/>
          <a:p>
            <a:r>
              <a:rPr lang="en-GB" sz="3200" b="1" dirty="0">
                <a:solidFill>
                  <a:schemeClr val="accent1"/>
                </a:solidFill>
              </a:rPr>
              <a:t>A standardised &amp; structured intervention: The BTS framework </a:t>
            </a:r>
            <a:endParaRPr lang="en-GB" sz="3200" b="1" dirty="0">
              <a:solidFill>
                <a:schemeClr val="accent1"/>
              </a:solidFill>
              <a:cs typeface="Arial" panose="020B0604020202020204" pitchFamily="34" charset="0"/>
            </a:endParaRPr>
          </a:p>
        </p:txBody>
      </p:sp>
      <p:sp>
        <p:nvSpPr>
          <p:cNvPr id="6" name="Subtitle 6">
            <a:extLst>
              <a:ext uri="{FF2B5EF4-FFF2-40B4-BE49-F238E27FC236}">
                <a16:creationId xmlns:a16="http://schemas.microsoft.com/office/drawing/2014/main" id="{A5FAE3DF-A340-A28A-9880-DA895283D6D8}"/>
              </a:ext>
            </a:extLst>
          </p:cNvPr>
          <p:cNvSpPr txBox="1">
            <a:spLocks/>
          </p:cNvSpPr>
          <p:nvPr/>
        </p:nvSpPr>
        <p:spPr>
          <a:xfrm>
            <a:off x="638842" y="2794000"/>
            <a:ext cx="6310598" cy="1389294"/>
          </a:xfrm>
          <a:prstGeom prst="rect">
            <a:avLst/>
          </a:prstGeom>
          <a:noFill/>
        </p:spPr>
        <p:txBody>
          <a:bodyPr anchor="ctr"/>
          <a:lstStyle>
            <a:lvl1pPr marL="288000" indent="-288363" algn="l" defTabSz="457200" rtl="0" eaLnBrk="0" fontAlgn="base" hangingPunct="0">
              <a:lnSpc>
                <a:spcPts val="2800"/>
              </a:lnSpc>
              <a:spcBef>
                <a:spcPts val="500"/>
              </a:spcBef>
              <a:spcAft>
                <a:spcPts val="500"/>
              </a:spcAft>
              <a:buClr>
                <a:schemeClr val="accent3"/>
              </a:buClr>
              <a:buSzPct val="120000"/>
              <a:buFont typeface="Lucida Grande" panose="020B0600040502020204" pitchFamily="34" charset="0"/>
              <a:buChar char="■"/>
              <a:defRPr sz="1800" b="0" i="0" kern="1200">
                <a:solidFill>
                  <a:schemeClr val="tx1"/>
                </a:solidFill>
                <a:latin typeface="Arial" panose="020B0604020202020204" pitchFamily="34" charset="0"/>
                <a:ea typeface="Geneva" pitchFamily="-109" charset="0"/>
                <a:cs typeface="Arial" panose="020B0604020202020204" pitchFamily="34" charset="0"/>
              </a:defRPr>
            </a:lvl1pPr>
            <a:lvl2pPr marL="288000" indent="-288363" algn="l" defTabSz="457200" rtl="0" eaLnBrk="0" fontAlgn="base" hangingPunct="0">
              <a:lnSpc>
                <a:spcPts val="2200"/>
              </a:lnSpc>
              <a:spcBef>
                <a:spcPts val="500"/>
              </a:spcBef>
              <a:spcAft>
                <a:spcPts val="500"/>
              </a:spcAft>
              <a:buClr>
                <a:srgbClr val="00B1FF"/>
              </a:buClr>
              <a:buSzPct val="120000"/>
              <a:buFont typeface="Lucida Grande" pitchFamily="-109" charset="0"/>
              <a:buChar char="■"/>
              <a:defRPr sz="1800" b="0" i="0" kern="1200">
                <a:solidFill>
                  <a:schemeClr val="tx1"/>
                </a:solidFill>
                <a:latin typeface="Century Gothic" panose="020B0502020202020204" pitchFamily="34" charset="0"/>
                <a:ea typeface="Geneva" pitchFamily="-109" charset="0"/>
                <a:cs typeface="Century Gothic" panose="020B0502020202020204" pitchFamily="34" charset="0"/>
              </a:defRPr>
            </a:lvl2pPr>
            <a:lvl3pPr marL="288000" indent="-288363" algn="l" defTabSz="457200" rtl="0" eaLnBrk="0" fontAlgn="base" hangingPunct="0">
              <a:lnSpc>
                <a:spcPts val="2200"/>
              </a:lnSpc>
              <a:spcBef>
                <a:spcPts val="500"/>
              </a:spcBef>
              <a:spcAft>
                <a:spcPts val="500"/>
              </a:spcAft>
              <a:buClr>
                <a:srgbClr val="00B1FF"/>
              </a:buClr>
              <a:buSzPct val="120000"/>
              <a:buFont typeface="Lucida Grande" pitchFamily="-109" charset="0"/>
              <a:buChar char="■"/>
              <a:defRPr sz="1800" b="0" i="0" kern="1200">
                <a:solidFill>
                  <a:schemeClr val="tx1"/>
                </a:solidFill>
                <a:latin typeface="Century Gothic" panose="020B0502020202020204" pitchFamily="34" charset="0"/>
                <a:ea typeface="Geneva" pitchFamily="-109" charset="0"/>
                <a:cs typeface="Century Gothic" panose="020B0502020202020204" pitchFamily="34" charset="0"/>
              </a:defRPr>
            </a:lvl3pPr>
            <a:lvl4pPr marL="288000" indent="-288363" algn="l" defTabSz="457200" rtl="0" eaLnBrk="0" fontAlgn="base" hangingPunct="0">
              <a:lnSpc>
                <a:spcPts val="2200"/>
              </a:lnSpc>
              <a:spcBef>
                <a:spcPts val="500"/>
              </a:spcBef>
              <a:spcAft>
                <a:spcPts val="500"/>
              </a:spcAft>
              <a:buClr>
                <a:srgbClr val="00B1FF"/>
              </a:buClr>
              <a:buSzPct val="120000"/>
              <a:buFont typeface="Lucida Grande" pitchFamily="-109" charset="0"/>
              <a:buChar char="■"/>
              <a:defRPr sz="1800" b="0" i="0" kern="1200">
                <a:solidFill>
                  <a:schemeClr val="tx1"/>
                </a:solidFill>
                <a:latin typeface="Century Gothic" panose="020B0502020202020204" pitchFamily="34" charset="0"/>
                <a:ea typeface="Geneva" pitchFamily="-109" charset="0"/>
                <a:cs typeface="Century Gothic" panose="020B0502020202020204" pitchFamily="34" charset="0"/>
              </a:defRPr>
            </a:lvl4pPr>
            <a:lvl5pPr marL="288000" indent="-288363" algn="l" defTabSz="457200" rtl="0" eaLnBrk="0" fontAlgn="base" hangingPunct="0">
              <a:lnSpc>
                <a:spcPts val="2200"/>
              </a:lnSpc>
              <a:spcBef>
                <a:spcPts val="500"/>
              </a:spcBef>
              <a:spcAft>
                <a:spcPts val="500"/>
              </a:spcAft>
              <a:buClr>
                <a:srgbClr val="00B1FF"/>
              </a:buClr>
              <a:buSzPct val="120000"/>
              <a:buFont typeface="Lucida Grande" pitchFamily="-109" charset="0"/>
              <a:buChar char="■"/>
              <a:defRPr sz="1800" b="0" i="0" kern="1200">
                <a:solidFill>
                  <a:schemeClr val="tx1"/>
                </a:solidFill>
                <a:latin typeface="Century Gothic" panose="020B0502020202020204" pitchFamily="34" charset="0"/>
                <a:ea typeface="Geneva" pitchFamily="-109" charset="0"/>
                <a:cs typeface="Century Gothic" panose="020B0502020202020204" pitchFamily="34" charset="0"/>
              </a:defRPr>
            </a:lvl5pPr>
            <a:lvl6pPr marL="579438" indent="-263525" algn="l" defTabSz="313200" rtl="0" eaLnBrk="1" latinLnBrk="0" hangingPunct="1">
              <a:lnSpc>
                <a:spcPts val="2800"/>
              </a:lnSpc>
              <a:spcBef>
                <a:spcPts val="500"/>
              </a:spcBef>
              <a:spcAft>
                <a:spcPts val="500"/>
              </a:spcAft>
              <a:buClr>
                <a:schemeClr val="accent3"/>
              </a:buClr>
              <a:buFont typeface="System Font Regular"/>
              <a:buChar char="–"/>
              <a:tabLst>
                <a:tab pos="287338" algn="l"/>
              </a:tabLst>
              <a:defRPr sz="1800" b="0" i="0" kern="1200">
                <a:solidFill>
                  <a:schemeClr val="tx1"/>
                </a:solidFill>
                <a:latin typeface="Arial" panose="020B0604020202020204" pitchFamily="34" charset="0"/>
                <a:ea typeface="+mn-ea"/>
                <a:cs typeface="Arial" panose="020B0604020202020204" pitchFamily="34" charset="0"/>
              </a:defRPr>
            </a:lvl6pPr>
            <a:lvl7pPr marL="2971800" indent="-228600" algn="l" defTabSz="313200" rtl="0" eaLnBrk="1" latinLnBrk="0" hangingPunct="1">
              <a:spcBef>
                <a:spcPct val="20000"/>
              </a:spcBef>
              <a:buFont typeface="System Font Regular"/>
              <a:buChar char="–"/>
              <a:tabLst>
                <a:tab pos="288000" algn="l"/>
              </a:tabLst>
              <a:defRPr sz="2000" b="0" i="0" kern="1200">
                <a:solidFill>
                  <a:schemeClr val="tx1"/>
                </a:solidFill>
                <a:latin typeface="Century Gothic" panose="020B0502020202020204" pitchFamily="34" charset="0"/>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ts val="2250"/>
              </a:lnSpc>
              <a:buNone/>
            </a:pPr>
            <a:r>
              <a:rPr lang="en-US" b="1" dirty="0">
                <a:solidFill>
                  <a:schemeClr val="accent1"/>
                </a:solidFill>
                <a:effectLst>
                  <a:glow rad="635000">
                    <a:schemeClr val="bg1">
                      <a:alpha val="50000"/>
                    </a:schemeClr>
                  </a:glow>
                </a:effectLst>
              </a:rPr>
              <a:t>A new standard of care</a:t>
            </a:r>
            <a:r>
              <a:rPr lang="en-US" b="1" dirty="0">
                <a:effectLst>
                  <a:glow rad="635000">
                    <a:schemeClr val="bg1">
                      <a:alpha val="50000"/>
                    </a:schemeClr>
                  </a:glow>
                </a:effectLst>
              </a:rPr>
              <a:t> </a:t>
            </a:r>
          </a:p>
          <a:p>
            <a:pPr marL="0" indent="0">
              <a:lnSpc>
                <a:spcPts val="2250"/>
              </a:lnSpc>
              <a:buNone/>
            </a:pPr>
            <a:r>
              <a:rPr lang="en-US" sz="1400" dirty="0">
                <a:effectLst>
                  <a:glow rad="635000">
                    <a:schemeClr val="bg1">
                      <a:alpha val="50000"/>
                    </a:schemeClr>
                  </a:glow>
                </a:effectLst>
              </a:rPr>
              <a:t>Treating tobacco dependence in patients admitted to hospital leads to substantial benefits for both the individual and the healthcare system and </a:t>
            </a:r>
            <a:br>
              <a:rPr lang="en-US" sz="1400" dirty="0">
                <a:effectLst>
                  <a:glow rad="635000">
                    <a:schemeClr val="bg1">
                      <a:alpha val="50000"/>
                    </a:schemeClr>
                  </a:glow>
                </a:effectLst>
              </a:rPr>
            </a:br>
            <a:r>
              <a:rPr lang="en-US" sz="1400" dirty="0">
                <a:effectLst>
                  <a:glow rad="635000">
                    <a:schemeClr val="bg1">
                      <a:alpha val="50000"/>
                    </a:schemeClr>
                  </a:glow>
                </a:effectLst>
              </a:rPr>
              <a:t>is now </a:t>
            </a:r>
            <a:r>
              <a:rPr lang="en-US" sz="1400" b="1" dirty="0">
                <a:solidFill>
                  <a:schemeClr val="accent1"/>
                </a:solidFill>
                <a:effectLst>
                  <a:glow rad="635000">
                    <a:schemeClr val="bg1">
                      <a:alpha val="50000"/>
                    </a:schemeClr>
                  </a:glow>
                </a:effectLst>
              </a:rPr>
              <a:t>a standard of care in the NHS</a:t>
            </a:r>
          </a:p>
        </p:txBody>
      </p:sp>
      <p:pic>
        <p:nvPicPr>
          <p:cNvPr id="2" name="Audio 6">
            <a:hlinkClick r:id="" action="ppaction://media"/>
            <a:extLst>
              <a:ext uri="{FF2B5EF4-FFF2-40B4-BE49-F238E27FC236}">
                <a16:creationId xmlns:a16="http://schemas.microsoft.com/office/drawing/2014/main" id="{AEE96072-CAAD-8A21-C146-F781CD74C2B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600950" y="3894940"/>
            <a:ext cx="1543050" cy="1543050"/>
          </a:xfrm>
          <a:prstGeom prst="ellipse">
            <a:avLst/>
          </a:prstGeom>
        </p:spPr>
      </p:pic>
    </p:spTree>
    <p:extLst>
      <p:ext uri="{BB962C8B-B14F-4D97-AF65-F5344CB8AC3E}">
        <p14:creationId xmlns:p14="http://schemas.microsoft.com/office/powerpoint/2010/main" val="1423889635"/>
      </p:ext>
    </p:extLst>
  </p:cSld>
  <p:clrMapOvr>
    <a:masterClrMapping/>
  </p:clrMapOvr>
  <mc:AlternateContent xmlns:mc="http://schemas.openxmlformats.org/markup-compatibility/2006" xmlns:p14="http://schemas.microsoft.com/office/powerpoint/2010/main">
    <mc:Choice Requires="p14">
      <p:transition spd="slow" p14:dur="2000" advTm="22045"/>
    </mc:Choice>
    <mc:Fallback xmlns="">
      <p:transition spd="slow" advTm="22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F00D42-E2A2-D0FE-540F-D8F34873EBDD}"/>
              </a:ext>
            </a:extLst>
          </p:cNvPr>
          <p:cNvPicPr>
            <a:picLocks noChangeAspect="1"/>
          </p:cNvPicPr>
          <p:nvPr/>
        </p:nvPicPr>
        <p:blipFill rotWithShape="1">
          <a:blip r:embed="rId4"/>
          <a:srcRect l="32586" t="30534" r="23535" b="16327"/>
          <a:stretch/>
        </p:blipFill>
        <p:spPr>
          <a:xfrm>
            <a:off x="3449998" y="896159"/>
            <a:ext cx="5456316" cy="3548214"/>
          </a:xfrm>
          <a:prstGeom prst="rect">
            <a:avLst/>
          </a:prstGeom>
          <a:ln w="28575">
            <a:noFill/>
          </a:ln>
        </p:spPr>
      </p:pic>
      <p:pic>
        <p:nvPicPr>
          <p:cNvPr id="1026" name="Picture 2" descr="British Thoracic Society Winter Meeting 2023 - ARNS">
            <a:extLst>
              <a:ext uri="{FF2B5EF4-FFF2-40B4-BE49-F238E27FC236}">
                <a16:creationId xmlns:a16="http://schemas.microsoft.com/office/drawing/2014/main" id="{B28A4C32-4E07-F064-2240-CFBE79A5A5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562" y="1261685"/>
            <a:ext cx="2247422" cy="10685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A34813D-967F-1945-A2F0-5B95948EDB40}"/>
              </a:ext>
            </a:extLst>
          </p:cNvPr>
          <p:cNvSpPr txBox="1"/>
          <p:nvPr/>
        </p:nvSpPr>
        <p:spPr>
          <a:xfrm>
            <a:off x="289438" y="418119"/>
            <a:ext cx="6141722" cy="461665"/>
          </a:xfrm>
          <a:prstGeom prst="rect">
            <a:avLst/>
          </a:prstGeom>
          <a:noFill/>
        </p:spPr>
        <p:txBody>
          <a:bodyPr wrap="square" rtlCol="0">
            <a:spAutoFit/>
          </a:bodyPr>
          <a:lstStyle/>
          <a:p>
            <a:r>
              <a:rPr lang="en-GB" sz="2400" b="1" dirty="0">
                <a:solidFill>
                  <a:schemeClr val="accent1"/>
                </a:solidFill>
                <a:latin typeface="Arial" panose="020B0604020202020204" pitchFamily="34" charset="0"/>
              </a:rPr>
              <a:t>A standardised &amp; structured intervention</a:t>
            </a:r>
          </a:p>
        </p:txBody>
      </p:sp>
      <p:pic>
        <p:nvPicPr>
          <p:cNvPr id="3" name="Picture 2" descr="A screenshot of a computer&#10;&#10;Description automatically generated">
            <a:extLst>
              <a:ext uri="{FF2B5EF4-FFF2-40B4-BE49-F238E27FC236}">
                <a16:creationId xmlns:a16="http://schemas.microsoft.com/office/drawing/2014/main" id="{2DBB9DCA-48A4-CD4A-3BF3-1CB3B92470B5}"/>
              </a:ext>
            </a:extLst>
          </p:cNvPr>
          <p:cNvPicPr>
            <a:picLocks noChangeAspect="1"/>
          </p:cNvPicPr>
          <p:nvPr/>
        </p:nvPicPr>
        <p:blipFill rotWithShape="1">
          <a:blip r:embed="rId6"/>
          <a:srcRect l="45780" t="14890" r="24235" b="65037"/>
          <a:stretch/>
        </p:blipFill>
        <p:spPr>
          <a:xfrm>
            <a:off x="348696" y="2712146"/>
            <a:ext cx="2914375" cy="1056742"/>
          </a:xfrm>
          <a:prstGeom prst="rect">
            <a:avLst/>
          </a:prstGeom>
        </p:spPr>
      </p:pic>
      <p:sp>
        <p:nvSpPr>
          <p:cNvPr id="6" name="TextBox 5">
            <a:extLst>
              <a:ext uri="{FF2B5EF4-FFF2-40B4-BE49-F238E27FC236}">
                <a16:creationId xmlns:a16="http://schemas.microsoft.com/office/drawing/2014/main" id="{6FCD17DE-79D7-83C0-F6DA-8597E687B3BB}"/>
              </a:ext>
            </a:extLst>
          </p:cNvPr>
          <p:cNvSpPr txBox="1"/>
          <p:nvPr/>
        </p:nvSpPr>
        <p:spPr>
          <a:xfrm>
            <a:off x="348697" y="3808664"/>
            <a:ext cx="2914374" cy="507831"/>
          </a:xfrm>
          <a:prstGeom prst="rect">
            <a:avLst/>
          </a:prstGeom>
          <a:noFill/>
        </p:spPr>
        <p:txBody>
          <a:bodyPr wrap="square">
            <a:spAutoFit/>
          </a:bodyPr>
          <a:lstStyle/>
          <a:p>
            <a:pPr defTabSz="651510">
              <a:spcAft>
                <a:spcPts val="450"/>
              </a:spcAft>
            </a:pPr>
            <a:r>
              <a:rPr lang="en-GB" sz="900" dirty="0">
                <a:solidFill>
                  <a:schemeClr val="accent1"/>
                </a:solidFill>
                <a:latin typeface="Arial" panose="020B0604020202020204" pitchFamily="34" charset="0"/>
                <a:hlinkClick r:id="rId7">
                  <a:extLst>
                    <a:ext uri="{A12FA001-AC4F-418D-AE19-62706E023703}">
                      <ahyp:hlinkClr xmlns:ahyp="http://schemas.microsoft.com/office/drawing/2018/hyperlinkcolor" val="tx"/>
                    </a:ext>
                  </a:extLst>
                </a:hlinkClick>
              </a:rPr>
              <a:t>https://www.brit-thoracic.org.uk/quality-improvement/clinical-statements/medical-management-of-inpatients-with-tobacco-dependency/</a:t>
            </a:r>
            <a:endParaRPr lang="en-GB" sz="900" dirty="0">
              <a:solidFill>
                <a:schemeClr val="accent1"/>
              </a:solidFill>
              <a:latin typeface="Arial" panose="020B0604020202020204" pitchFamily="34" charset="0"/>
            </a:endParaRPr>
          </a:p>
        </p:txBody>
      </p:sp>
      <p:pic>
        <p:nvPicPr>
          <p:cNvPr id="7" name="Audio 6">
            <a:hlinkClick r:id="" action="ppaction://media"/>
            <a:extLst>
              <a:ext uri="{FF2B5EF4-FFF2-40B4-BE49-F238E27FC236}">
                <a16:creationId xmlns:a16="http://schemas.microsoft.com/office/drawing/2014/main" id="{18845088-AFD1-534F-F571-1D93C63CF4A2}"/>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39844" t="-139844" r="-139844" b="-139844"/>
          <a:stretch>
            <a:fillRect/>
          </a:stretch>
        </p:blipFill>
        <p:spPr>
          <a:xfrm>
            <a:off x="7609452" y="3897346"/>
            <a:ext cx="1543050" cy="1543050"/>
          </a:xfrm>
          <a:prstGeom prst="ellipse">
            <a:avLst/>
          </a:prstGeom>
        </p:spPr>
      </p:pic>
    </p:spTree>
    <p:extLst>
      <p:ext uri="{BB962C8B-B14F-4D97-AF65-F5344CB8AC3E}">
        <p14:creationId xmlns:p14="http://schemas.microsoft.com/office/powerpoint/2010/main" val="544483880"/>
      </p:ext>
    </p:extLst>
  </p:cSld>
  <p:clrMapOvr>
    <a:masterClrMapping/>
  </p:clrMapOvr>
  <mc:AlternateContent xmlns:mc="http://schemas.openxmlformats.org/markup-compatibility/2006" xmlns:p14="http://schemas.microsoft.com/office/powerpoint/2010/main">
    <mc:Choice Requires="p14">
      <p:transition spd="slow" p14:dur="2000" advTm="90852"/>
    </mc:Choice>
    <mc:Fallback xmlns="">
      <p:transition spd="slow" advTm="90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9AE701-9495-3A09-33FA-9292EC6DAC57}"/>
              </a:ext>
            </a:extLst>
          </p:cNvPr>
          <p:cNvSpPr>
            <a:spLocks noGrp="1"/>
          </p:cNvSpPr>
          <p:nvPr>
            <p:ph type="body" sz="quarter" idx="10"/>
          </p:nvPr>
        </p:nvSpPr>
        <p:spPr>
          <a:xfrm>
            <a:off x="2988310" y="1313926"/>
            <a:ext cx="4612640" cy="2323235"/>
          </a:xfrm>
        </p:spPr>
        <p:txBody>
          <a:bodyPr>
            <a:normAutofit/>
          </a:bodyPr>
          <a:lstStyle/>
          <a:p>
            <a:r>
              <a:rPr lang="en-US" sz="1400" b="1" dirty="0">
                <a:solidFill>
                  <a:schemeClr val="accent4"/>
                </a:solidFill>
              </a:rPr>
              <a:t>Block 6 - Discuss. Offer and prescribe nicotine analogue medications</a:t>
            </a:r>
            <a:endParaRPr lang="en-US" sz="1400" b="1" dirty="0">
              <a:solidFill>
                <a:schemeClr val="tx1"/>
              </a:solidFill>
            </a:endParaRPr>
          </a:p>
          <a:p>
            <a:pPr marL="128588" indent="-128588">
              <a:buFont typeface="Arial" panose="020B0604020202020204" pitchFamily="34" charset="0"/>
              <a:buChar char="•"/>
            </a:pPr>
            <a:r>
              <a:rPr lang="en-US" sz="1400" dirty="0">
                <a:solidFill>
                  <a:schemeClr val="tx1"/>
                </a:solidFill>
              </a:rPr>
              <a:t>Nicotine analogue medications (varenicline, </a:t>
            </a:r>
            <a:r>
              <a:rPr lang="en-US" sz="1400" dirty="0" err="1">
                <a:solidFill>
                  <a:schemeClr val="tx1"/>
                </a:solidFill>
              </a:rPr>
              <a:t>cytisine</a:t>
            </a:r>
            <a:r>
              <a:rPr lang="en-US" sz="1400" dirty="0">
                <a:solidFill>
                  <a:schemeClr val="tx1"/>
                </a:solidFill>
              </a:rPr>
              <a:t>) are highly effective treatments </a:t>
            </a:r>
            <a:r>
              <a:rPr lang="en-GB" sz="1400" dirty="0">
                <a:solidFill>
                  <a:schemeClr val="tx1"/>
                </a:solidFill>
                <a:ea typeface="Calibri" panose="020F0502020204030204" pitchFamily="34" charset="0"/>
                <a:cs typeface="Times New Roman" panose="02020603050405020304" pitchFamily="18" charset="0"/>
              </a:rPr>
              <a:t>and can be discussed &amp; commenced at the point of admission or during the admission </a:t>
            </a:r>
            <a:endParaRPr lang="en-US" sz="1400" dirty="0">
              <a:solidFill>
                <a:schemeClr val="tx1"/>
              </a:solidFill>
            </a:endParaRPr>
          </a:p>
          <a:p>
            <a:pPr marL="128588" indent="-128588">
              <a:buFont typeface="Arial" panose="020B0604020202020204" pitchFamily="34" charset="0"/>
              <a:buChar char="•"/>
            </a:pPr>
            <a:r>
              <a:rPr lang="en-US" sz="1400" dirty="0">
                <a:solidFill>
                  <a:schemeClr val="tx1"/>
                </a:solidFill>
              </a:rPr>
              <a:t>Combination therapies </a:t>
            </a:r>
            <a:r>
              <a:rPr lang="en-GB" sz="1400" dirty="0">
                <a:solidFill>
                  <a:schemeClr val="tx1"/>
                </a:solidFill>
                <a:ea typeface="Calibri" panose="020F0502020204030204" pitchFamily="34" charset="0"/>
                <a:cs typeface="Times New Roman" panose="02020603050405020304" pitchFamily="18" charset="0"/>
              </a:rPr>
              <a:t>(e.g. NRT and varenicline) are as effective if not more effective than single therapies and support abstinence in the unique environment of the inpatient setting</a:t>
            </a:r>
            <a:endParaRPr lang="en-US" sz="1400" dirty="0">
              <a:solidFill>
                <a:schemeClr val="tx1"/>
              </a:solidFill>
            </a:endParaRPr>
          </a:p>
          <a:p>
            <a:pPr>
              <a:lnSpc>
                <a:spcPct val="150000"/>
              </a:lnSpc>
              <a:spcAft>
                <a:spcPts val="750"/>
              </a:spcAft>
            </a:pPr>
            <a:endParaRPr lang="en-GB" sz="1400" dirty="0"/>
          </a:p>
        </p:txBody>
      </p:sp>
      <p:sp>
        <p:nvSpPr>
          <p:cNvPr id="6" name="Title 5">
            <a:extLst>
              <a:ext uri="{FF2B5EF4-FFF2-40B4-BE49-F238E27FC236}">
                <a16:creationId xmlns:a16="http://schemas.microsoft.com/office/drawing/2014/main" id="{3088B00A-1A1A-E27B-84AA-9F582638D976}"/>
              </a:ext>
            </a:extLst>
          </p:cNvPr>
          <p:cNvSpPr>
            <a:spLocks noGrp="1"/>
          </p:cNvSpPr>
          <p:nvPr>
            <p:ph type="title"/>
          </p:nvPr>
        </p:nvSpPr>
        <p:spPr>
          <a:xfrm>
            <a:off x="2422574" y="488078"/>
            <a:ext cx="7829550" cy="457200"/>
          </a:xfrm>
        </p:spPr>
        <p:txBody>
          <a:bodyPr/>
          <a:lstStyle/>
          <a:p>
            <a:r>
              <a:rPr lang="en-US" sz="2400" b="1" dirty="0">
                <a:solidFill>
                  <a:schemeClr val="accent1"/>
                </a:solidFill>
                <a:cs typeface="Arial" panose="020B0604020202020204" pitchFamily="34" charset="0"/>
              </a:rPr>
              <a:t>The Framework: Block by block</a:t>
            </a:r>
            <a:endParaRPr lang="en-GB" b="1" dirty="0">
              <a:solidFill>
                <a:schemeClr val="accent1"/>
              </a:solidFill>
              <a:cs typeface="Arial" panose="020B0604020202020204" pitchFamily="34" charset="0"/>
            </a:endParaRPr>
          </a:p>
        </p:txBody>
      </p:sp>
      <p:sp>
        <p:nvSpPr>
          <p:cNvPr id="8" name="TextBox 7">
            <a:extLst>
              <a:ext uri="{FF2B5EF4-FFF2-40B4-BE49-F238E27FC236}">
                <a16:creationId xmlns:a16="http://schemas.microsoft.com/office/drawing/2014/main" id="{B90DC9D9-A446-CD33-5C18-81716D1BD1A7}"/>
              </a:ext>
            </a:extLst>
          </p:cNvPr>
          <p:cNvSpPr txBox="1"/>
          <p:nvPr/>
        </p:nvSpPr>
        <p:spPr>
          <a:xfrm>
            <a:off x="5648132" y="4045453"/>
            <a:ext cx="388466" cy="300082"/>
          </a:xfrm>
          <a:prstGeom prst="rect">
            <a:avLst/>
          </a:prstGeom>
          <a:noFill/>
        </p:spPr>
        <p:txBody>
          <a:bodyPr wrap="square" rtlCol="0">
            <a:spAutoFit/>
          </a:bodyPr>
          <a:lstStyle/>
          <a:p>
            <a:pPr algn="ctr"/>
            <a:r>
              <a:rPr lang="en-US" sz="1350" dirty="0">
                <a:solidFill>
                  <a:schemeClr val="bg1"/>
                </a:solidFill>
                <a:latin typeface="Arial" panose="020B0604020202020204" pitchFamily="34" charset="0"/>
              </a:rPr>
              <a:t>1</a:t>
            </a:r>
          </a:p>
        </p:txBody>
      </p:sp>
      <p:sp>
        <p:nvSpPr>
          <p:cNvPr id="9" name="TextBox 8">
            <a:extLst>
              <a:ext uri="{FF2B5EF4-FFF2-40B4-BE49-F238E27FC236}">
                <a16:creationId xmlns:a16="http://schemas.microsoft.com/office/drawing/2014/main" id="{E8C39994-5CC7-1ED0-5FB0-B62B8E0D7FAB}"/>
              </a:ext>
            </a:extLst>
          </p:cNvPr>
          <p:cNvSpPr txBox="1"/>
          <p:nvPr/>
        </p:nvSpPr>
        <p:spPr>
          <a:xfrm>
            <a:off x="5762432" y="4159753"/>
            <a:ext cx="388466" cy="300082"/>
          </a:xfrm>
          <a:prstGeom prst="rect">
            <a:avLst/>
          </a:prstGeom>
          <a:noFill/>
        </p:spPr>
        <p:txBody>
          <a:bodyPr wrap="square" rtlCol="0">
            <a:spAutoFit/>
          </a:bodyPr>
          <a:lstStyle/>
          <a:p>
            <a:pPr algn="ctr"/>
            <a:r>
              <a:rPr lang="en-US" sz="1350" dirty="0">
                <a:solidFill>
                  <a:schemeClr val="bg1"/>
                </a:solidFill>
                <a:latin typeface="Arial" panose="020B0604020202020204" pitchFamily="34" charset="0"/>
              </a:rPr>
              <a:t>1</a:t>
            </a:r>
          </a:p>
        </p:txBody>
      </p:sp>
      <p:sp>
        <p:nvSpPr>
          <p:cNvPr id="13" name="TextBox 12">
            <a:extLst>
              <a:ext uri="{FF2B5EF4-FFF2-40B4-BE49-F238E27FC236}">
                <a16:creationId xmlns:a16="http://schemas.microsoft.com/office/drawing/2014/main" id="{7032809D-CB90-F12F-EF51-EF6CCF46DC59}"/>
              </a:ext>
            </a:extLst>
          </p:cNvPr>
          <p:cNvSpPr txBox="1"/>
          <p:nvPr/>
        </p:nvSpPr>
        <p:spPr>
          <a:xfrm>
            <a:off x="5876732" y="4274053"/>
            <a:ext cx="388466" cy="300082"/>
          </a:xfrm>
          <a:prstGeom prst="rect">
            <a:avLst/>
          </a:prstGeom>
          <a:noFill/>
        </p:spPr>
        <p:txBody>
          <a:bodyPr wrap="square" rtlCol="0">
            <a:spAutoFit/>
          </a:bodyPr>
          <a:lstStyle/>
          <a:p>
            <a:pPr algn="ctr"/>
            <a:r>
              <a:rPr lang="en-US" sz="1350" dirty="0">
                <a:solidFill>
                  <a:schemeClr val="bg1"/>
                </a:solidFill>
                <a:latin typeface="Arial" panose="020B0604020202020204" pitchFamily="34" charset="0"/>
              </a:rPr>
              <a:t>1</a:t>
            </a:r>
          </a:p>
        </p:txBody>
      </p:sp>
      <p:pic>
        <p:nvPicPr>
          <p:cNvPr id="3" name="Picture 2" descr="A colorful blocks with numbers&#10;&#10;Description automatically generated with medium confidence">
            <a:extLst>
              <a:ext uri="{FF2B5EF4-FFF2-40B4-BE49-F238E27FC236}">
                <a16:creationId xmlns:a16="http://schemas.microsoft.com/office/drawing/2014/main" id="{DE6BBE09-396E-DE71-EC10-9EEA8327932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930574" y="3637161"/>
            <a:ext cx="2839431" cy="1154185"/>
          </a:xfrm>
          <a:prstGeom prst="rect">
            <a:avLst/>
          </a:prstGeom>
          <a:ln w="38100">
            <a:noFill/>
          </a:ln>
        </p:spPr>
      </p:pic>
      <p:pic>
        <p:nvPicPr>
          <p:cNvPr id="5" name="Audio 4">
            <a:hlinkClick r:id="" action="ppaction://media"/>
            <a:extLst>
              <a:ext uri="{FF2B5EF4-FFF2-40B4-BE49-F238E27FC236}">
                <a16:creationId xmlns:a16="http://schemas.microsoft.com/office/drawing/2014/main" id="{01F543BE-5CC6-8059-E013-401A7FB5868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600950" y="3807441"/>
            <a:ext cx="1543050" cy="1543050"/>
          </a:xfrm>
          <a:prstGeom prst="ellipse">
            <a:avLst/>
          </a:prstGeom>
        </p:spPr>
      </p:pic>
      <p:pic>
        <p:nvPicPr>
          <p:cNvPr id="7" name="Picture 6" descr="A green and black logo&#10;&#10;Description automatically generated">
            <a:extLst>
              <a:ext uri="{FF2B5EF4-FFF2-40B4-BE49-F238E27FC236}">
                <a16:creationId xmlns:a16="http://schemas.microsoft.com/office/drawing/2014/main" id="{43466935-02DC-CECA-6A4B-C96F158B91E4}"/>
              </a:ext>
            </a:extLst>
          </p:cNvPr>
          <p:cNvPicPr>
            <a:picLocks noChangeAspect="1"/>
          </p:cNvPicPr>
          <p:nvPr/>
        </p:nvPicPr>
        <p:blipFill>
          <a:blip r:embed="rId6"/>
          <a:stretch>
            <a:fillRect/>
          </a:stretch>
        </p:blipFill>
        <p:spPr>
          <a:xfrm rot="287656" flipH="1">
            <a:off x="-1524822" y="-1434062"/>
            <a:ext cx="5463881" cy="9162188"/>
          </a:xfrm>
          <a:prstGeom prst="rect">
            <a:avLst/>
          </a:prstGeom>
        </p:spPr>
      </p:pic>
    </p:spTree>
    <p:extLst>
      <p:ext uri="{BB962C8B-B14F-4D97-AF65-F5344CB8AC3E}">
        <p14:creationId xmlns:p14="http://schemas.microsoft.com/office/powerpoint/2010/main" val="261725410"/>
      </p:ext>
    </p:extLst>
  </p:cSld>
  <p:clrMapOvr>
    <a:masterClrMapping/>
  </p:clrMapOvr>
  <mc:AlternateContent xmlns:mc="http://schemas.openxmlformats.org/markup-compatibility/2006" xmlns:p14="http://schemas.microsoft.com/office/powerpoint/2010/main">
    <mc:Choice Requires="p14">
      <p:transition spd="slow" p14:dur="2000" advTm="31962"/>
    </mc:Choice>
    <mc:Fallback xmlns="">
      <p:transition spd="slow" advTm="31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ue and grey rectangles&#10;&#10;Description automatically generated">
            <a:extLst>
              <a:ext uri="{FF2B5EF4-FFF2-40B4-BE49-F238E27FC236}">
                <a16:creationId xmlns:a16="http://schemas.microsoft.com/office/drawing/2014/main" id="{8818BAEB-40E7-C19D-870F-B075EEF6A34D}"/>
              </a:ext>
            </a:extLst>
          </p:cNvPr>
          <p:cNvPicPr>
            <a:picLocks noChangeAspect="1"/>
          </p:cNvPicPr>
          <p:nvPr/>
        </p:nvPicPr>
        <p:blipFill>
          <a:blip r:embed="rId4"/>
          <a:stretch>
            <a:fillRect/>
          </a:stretch>
        </p:blipFill>
        <p:spPr>
          <a:xfrm>
            <a:off x="3211469" y="1207200"/>
            <a:ext cx="6785062" cy="11377630"/>
          </a:xfrm>
          <a:prstGeom prst="rect">
            <a:avLst/>
          </a:prstGeom>
        </p:spPr>
      </p:pic>
      <p:sp>
        <p:nvSpPr>
          <p:cNvPr id="2" name="Title 1">
            <a:extLst>
              <a:ext uri="{FF2B5EF4-FFF2-40B4-BE49-F238E27FC236}">
                <a16:creationId xmlns:a16="http://schemas.microsoft.com/office/drawing/2014/main" id="{708A1E25-72AB-6EE8-59F5-1E9887D55A9B}"/>
              </a:ext>
            </a:extLst>
          </p:cNvPr>
          <p:cNvSpPr>
            <a:spLocks noGrp="1"/>
          </p:cNvSpPr>
          <p:nvPr>
            <p:ph type="title"/>
          </p:nvPr>
        </p:nvSpPr>
        <p:spPr>
          <a:xfrm>
            <a:off x="590004" y="477863"/>
            <a:ext cx="7886700" cy="379786"/>
          </a:xfrm>
        </p:spPr>
        <p:txBody>
          <a:bodyPr/>
          <a:lstStyle/>
          <a:p>
            <a:r>
              <a:rPr lang="en-GB" b="1" dirty="0">
                <a:solidFill>
                  <a:schemeClr val="accent1"/>
                </a:solidFill>
              </a:rPr>
              <a:t>Conclusions </a:t>
            </a:r>
          </a:p>
        </p:txBody>
      </p:sp>
      <p:pic>
        <p:nvPicPr>
          <p:cNvPr id="5" name="Audio 4">
            <a:hlinkClick r:id="" action="ppaction://media"/>
            <a:extLst>
              <a:ext uri="{FF2B5EF4-FFF2-40B4-BE49-F238E27FC236}">
                <a16:creationId xmlns:a16="http://schemas.microsoft.com/office/drawing/2014/main" id="{A445B17F-1B44-8922-8BCC-50EFC90849C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600950" y="3854450"/>
            <a:ext cx="1543050" cy="1543050"/>
          </a:xfrm>
          <a:prstGeom prst="ellipse">
            <a:avLst/>
          </a:prstGeom>
        </p:spPr>
      </p:pic>
      <p:sp>
        <p:nvSpPr>
          <p:cNvPr id="3" name="Content Placeholder 2">
            <a:extLst>
              <a:ext uri="{FF2B5EF4-FFF2-40B4-BE49-F238E27FC236}">
                <a16:creationId xmlns:a16="http://schemas.microsoft.com/office/drawing/2014/main" id="{B8C29537-4892-1D8B-A302-B125F4D1D446}"/>
              </a:ext>
            </a:extLst>
          </p:cNvPr>
          <p:cNvSpPr>
            <a:spLocks noGrp="1"/>
          </p:cNvSpPr>
          <p:nvPr>
            <p:ph idx="1"/>
          </p:nvPr>
        </p:nvSpPr>
        <p:spPr>
          <a:xfrm>
            <a:off x="590005" y="1207200"/>
            <a:ext cx="5251996" cy="3038848"/>
          </a:xfrm>
        </p:spPr>
        <p:txBody>
          <a:bodyPr/>
          <a:lstStyle/>
          <a:p>
            <a:pPr>
              <a:lnSpc>
                <a:spcPct val="100000"/>
              </a:lnSpc>
              <a:spcBef>
                <a:spcPts val="600"/>
              </a:spcBef>
              <a:spcAft>
                <a:spcPts val="600"/>
              </a:spcAft>
            </a:pPr>
            <a:r>
              <a:rPr lang="en-GB" sz="1400" dirty="0"/>
              <a:t>Smoking tobacco is the single biggest cause of illness, disability, inequality and death</a:t>
            </a:r>
          </a:p>
          <a:p>
            <a:pPr>
              <a:lnSpc>
                <a:spcPct val="100000"/>
              </a:lnSpc>
              <a:spcBef>
                <a:spcPts val="600"/>
              </a:spcBef>
              <a:spcAft>
                <a:spcPts val="600"/>
              </a:spcAft>
            </a:pPr>
            <a:r>
              <a:rPr lang="en-GB" sz="1400" dirty="0"/>
              <a:t>Tobacco is a life-threatening disease and must be given the urgent clinical priority it deserves</a:t>
            </a:r>
          </a:p>
          <a:p>
            <a:pPr>
              <a:lnSpc>
                <a:spcPct val="100000"/>
              </a:lnSpc>
              <a:spcBef>
                <a:spcPts val="600"/>
              </a:spcBef>
              <a:spcAft>
                <a:spcPts val="600"/>
              </a:spcAft>
            </a:pPr>
            <a:r>
              <a:rPr lang="en-GB" sz="1400" dirty="0"/>
              <a:t>It is our duty as healthcare professionals to provide high quality, evidence-based treatment and support for any patient that smokes, at any touchpoint with the healthcare service</a:t>
            </a:r>
          </a:p>
          <a:p>
            <a:pPr>
              <a:lnSpc>
                <a:spcPct val="100000"/>
              </a:lnSpc>
              <a:spcBef>
                <a:spcPts val="600"/>
              </a:spcBef>
              <a:spcAft>
                <a:spcPts val="600"/>
              </a:spcAft>
            </a:pPr>
            <a:r>
              <a:rPr lang="en-GB" sz="1400" dirty="0"/>
              <a:t>Varenicline is a highly effective</a:t>
            </a:r>
            <a:r>
              <a:rPr lang="en-GB" sz="1400" b="1" dirty="0"/>
              <a:t> (one of the most effective) </a:t>
            </a:r>
            <a:r>
              <a:rPr lang="en-GB" sz="1400" dirty="0"/>
              <a:t>treatments for tobacco dependency </a:t>
            </a:r>
          </a:p>
          <a:p>
            <a:pPr>
              <a:lnSpc>
                <a:spcPct val="100000"/>
              </a:lnSpc>
              <a:spcBef>
                <a:spcPts val="600"/>
              </a:spcBef>
              <a:spcAft>
                <a:spcPts val="600"/>
              </a:spcAft>
            </a:pPr>
            <a:r>
              <a:rPr lang="en-GB" sz="1400" dirty="0"/>
              <a:t>We must discuss, offer &amp; prescribe varenicline at a scale not previously seen in the NHS </a:t>
            </a:r>
          </a:p>
        </p:txBody>
      </p:sp>
    </p:spTree>
    <p:extLst>
      <p:ext uri="{BB962C8B-B14F-4D97-AF65-F5344CB8AC3E}">
        <p14:creationId xmlns:p14="http://schemas.microsoft.com/office/powerpoint/2010/main" val="4159226676"/>
      </p:ext>
    </p:extLst>
  </p:cSld>
  <p:clrMapOvr>
    <a:masterClrMapping/>
  </p:clrMapOvr>
  <mc:AlternateContent xmlns:mc="http://schemas.openxmlformats.org/markup-compatibility/2006" xmlns:p14="http://schemas.microsoft.com/office/powerpoint/2010/main">
    <mc:Choice Requires="p14">
      <p:transition spd="slow" p14:dur="2000" advTm="79615"/>
    </mc:Choice>
    <mc:Fallback xmlns="">
      <p:transition spd="slow" advTm="79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circular object with black background&#10;&#10;Description automatically generated">
            <a:extLst>
              <a:ext uri="{FF2B5EF4-FFF2-40B4-BE49-F238E27FC236}">
                <a16:creationId xmlns:a16="http://schemas.microsoft.com/office/drawing/2014/main" id="{EB29152A-873A-3ED3-EB02-97DE73D0EC42}"/>
              </a:ext>
            </a:extLst>
          </p:cNvPr>
          <p:cNvPicPr>
            <a:picLocks noChangeAspect="1"/>
          </p:cNvPicPr>
          <p:nvPr/>
        </p:nvPicPr>
        <p:blipFill>
          <a:blip r:embed="rId4"/>
          <a:stretch>
            <a:fillRect/>
          </a:stretch>
        </p:blipFill>
        <p:spPr>
          <a:xfrm>
            <a:off x="-1660760" y="800003"/>
            <a:ext cx="12465520" cy="12311814"/>
          </a:xfrm>
          <a:prstGeom prst="rect">
            <a:avLst/>
          </a:prstGeom>
        </p:spPr>
      </p:pic>
      <p:sp>
        <p:nvSpPr>
          <p:cNvPr id="4" name="Title 3">
            <a:extLst>
              <a:ext uri="{FF2B5EF4-FFF2-40B4-BE49-F238E27FC236}">
                <a16:creationId xmlns:a16="http://schemas.microsoft.com/office/drawing/2014/main" id="{EF2BA528-CE41-285B-BFEF-B136DFA615C7}"/>
              </a:ext>
            </a:extLst>
          </p:cNvPr>
          <p:cNvSpPr>
            <a:spLocks noGrp="1"/>
          </p:cNvSpPr>
          <p:nvPr>
            <p:ph type="title" idx="4294967295"/>
          </p:nvPr>
        </p:nvSpPr>
        <p:spPr>
          <a:xfrm>
            <a:off x="789781" y="2489200"/>
            <a:ext cx="7564437" cy="687388"/>
          </a:xfrm>
        </p:spPr>
        <p:txBody>
          <a:bodyPr vert="horz" lIns="68580" tIns="34290" rIns="68580" bIns="34290" rtlCol="0" anchor="b">
            <a:noAutofit/>
          </a:bodyPr>
          <a:lstStyle/>
          <a:p>
            <a:r>
              <a:rPr lang="en-US" sz="4800" b="1" dirty="0">
                <a:solidFill>
                  <a:schemeClr val="accent1"/>
                </a:solidFill>
              </a:rPr>
              <a:t>Thank you for listening </a:t>
            </a:r>
          </a:p>
        </p:txBody>
      </p:sp>
      <p:pic>
        <p:nvPicPr>
          <p:cNvPr id="3" name="Audio 2">
            <a:hlinkClick r:id="" action="ppaction://media"/>
            <a:extLst>
              <a:ext uri="{FF2B5EF4-FFF2-40B4-BE49-F238E27FC236}">
                <a16:creationId xmlns:a16="http://schemas.microsoft.com/office/drawing/2014/main" id="{E3EF08F8-2DFB-6B1A-49E3-56AB2EA8D3C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600950" y="3907954"/>
            <a:ext cx="1543050" cy="1543050"/>
          </a:xfrm>
          <a:prstGeom prst="ellipse">
            <a:avLst/>
          </a:prstGeom>
        </p:spPr>
      </p:pic>
    </p:spTree>
    <p:extLst>
      <p:ext uri="{BB962C8B-B14F-4D97-AF65-F5344CB8AC3E}">
        <p14:creationId xmlns:p14="http://schemas.microsoft.com/office/powerpoint/2010/main" val="1396011890"/>
      </p:ext>
    </p:extLst>
  </p:cSld>
  <p:clrMapOvr>
    <a:masterClrMapping/>
  </p:clrMapOvr>
  <mc:AlternateContent xmlns:mc="http://schemas.openxmlformats.org/markup-compatibility/2006" xmlns:p14="http://schemas.microsoft.com/office/powerpoint/2010/main">
    <mc:Choice Requires="p14">
      <p:transition spd="slow" p14:dur="2000" advTm="3287"/>
    </mc:Choice>
    <mc:Fallback xmlns="">
      <p:transition spd="slow" advTm="3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ircular white and blue symbol&#10;&#10;Description automatically generated with medium confidence">
            <a:extLst>
              <a:ext uri="{FF2B5EF4-FFF2-40B4-BE49-F238E27FC236}">
                <a16:creationId xmlns:a16="http://schemas.microsoft.com/office/drawing/2014/main" id="{6016D353-6666-CE05-5F57-CEC733F0DCC7}"/>
              </a:ext>
            </a:extLst>
          </p:cNvPr>
          <p:cNvPicPr>
            <a:picLocks noChangeAspect="1"/>
          </p:cNvPicPr>
          <p:nvPr/>
        </p:nvPicPr>
        <p:blipFill>
          <a:blip r:embed="rId2"/>
          <a:stretch>
            <a:fillRect/>
          </a:stretch>
        </p:blipFill>
        <p:spPr>
          <a:xfrm>
            <a:off x="-3592446" y="251396"/>
            <a:ext cx="7378062" cy="7378062"/>
          </a:xfrm>
          <a:prstGeom prst="rect">
            <a:avLst/>
          </a:prstGeom>
        </p:spPr>
      </p:pic>
      <p:sp>
        <p:nvSpPr>
          <p:cNvPr id="3" name="Title 3">
            <a:extLst>
              <a:ext uri="{FF2B5EF4-FFF2-40B4-BE49-F238E27FC236}">
                <a16:creationId xmlns:a16="http://schemas.microsoft.com/office/drawing/2014/main" id="{EFFFAA74-F836-FDC5-D77D-12310683EB93}"/>
              </a:ext>
            </a:extLst>
          </p:cNvPr>
          <p:cNvSpPr txBox="1">
            <a:spLocks/>
          </p:cNvSpPr>
          <p:nvPr/>
        </p:nvSpPr>
        <p:spPr>
          <a:xfrm>
            <a:off x="718852" y="1938230"/>
            <a:ext cx="7529602" cy="1267039"/>
          </a:xfrm>
          <a:prstGeom prst="rect">
            <a:avLst/>
          </a:prstGeom>
        </p:spPr>
        <p:txBody>
          <a:bodyPr/>
          <a:lstStyle>
            <a:lvl1pPr algn="l" defTabSz="914400" rtl="0" eaLnBrk="1" latinLnBrk="0" hangingPunct="1">
              <a:lnSpc>
                <a:spcPct val="90000"/>
              </a:lnSpc>
              <a:spcBef>
                <a:spcPct val="0"/>
              </a:spcBef>
              <a:buNone/>
              <a:defRPr sz="2400" b="1" i="0" kern="1200">
                <a:solidFill>
                  <a:schemeClr val="accent1"/>
                </a:solidFill>
                <a:latin typeface="Arial" panose="020B0604020202020204" pitchFamily="34" charset="0"/>
                <a:ea typeface="+mj-ea"/>
                <a:cs typeface="+mj-cs"/>
              </a:defRPr>
            </a:lvl1pPr>
          </a:lstStyle>
          <a:p>
            <a:r>
              <a:rPr lang="en-GB" sz="4400">
                <a:solidFill>
                  <a:schemeClr val="accent5"/>
                </a:solidFill>
              </a:rPr>
              <a:t>The tobacco pandemic</a:t>
            </a:r>
            <a:br>
              <a:rPr lang="en-GB" sz="4400">
                <a:solidFill>
                  <a:schemeClr val="accent5"/>
                </a:solidFill>
              </a:rPr>
            </a:br>
            <a:r>
              <a:rPr lang="en-GB" sz="4400">
                <a:solidFill>
                  <a:schemeClr val="accent5"/>
                </a:solidFill>
              </a:rPr>
              <a:t>&amp; The tobacco tragedy </a:t>
            </a:r>
            <a:endParaRPr lang="en-GB" sz="4400" dirty="0">
              <a:solidFill>
                <a:schemeClr val="accent5"/>
              </a:solidFill>
            </a:endParaRPr>
          </a:p>
        </p:txBody>
      </p:sp>
    </p:spTree>
    <p:extLst>
      <p:ext uri="{BB962C8B-B14F-4D97-AF65-F5344CB8AC3E}">
        <p14:creationId xmlns:p14="http://schemas.microsoft.com/office/powerpoint/2010/main" val="22764982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60CAB-5940-47B6-8040-381AB18C4049}"/>
              </a:ext>
            </a:extLst>
          </p:cNvPr>
          <p:cNvSpPr>
            <a:spLocks noGrp="1"/>
          </p:cNvSpPr>
          <p:nvPr>
            <p:ph type="ctrTitle"/>
          </p:nvPr>
        </p:nvSpPr>
        <p:spPr/>
        <p:txBody>
          <a:bodyPr>
            <a:normAutofit/>
          </a:bodyPr>
          <a:lstStyle/>
          <a:p>
            <a:r>
              <a:rPr lang="en-GB" sz="2400" b="1" dirty="0">
                <a:solidFill>
                  <a:schemeClr val="accent1"/>
                </a:solidFill>
              </a:rPr>
              <a:t>The scale of the tobacco pandemic…… </a:t>
            </a:r>
          </a:p>
        </p:txBody>
      </p:sp>
      <p:sp>
        <p:nvSpPr>
          <p:cNvPr id="3" name="Content Placeholder 2">
            <a:extLst>
              <a:ext uri="{FF2B5EF4-FFF2-40B4-BE49-F238E27FC236}">
                <a16:creationId xmlns:a16="http://schemas.microsoft.com/office/drawing/2014/main" id="{E49BE053-B708-470F-BC8B-8C7292615ED5}"/>
              </a:ext>
            </a:extLst>
          </p:cNvPr>
          <p:cNvSpPr>
            <a:spLocks noGrp="1"/>
          </p:cNvSpPr>
          <p:nvPr>
            <p:ph idx="4294967295"/>
          </p:nvPr>
        </p:nvSpPr>
        <p:spPr>
          <a:xfrm>
            <a:off x="496375" y="1203847"/>
            <a:ext cx="5848621" cy="3584575"/>
          </a:xfrm>
          <a:prstGeom prst="rect">
            <a:avLst/>
          </a:prstGeom>
        </p:spPr>
        <p:txBody>
          <a:bodyPr>
            <a:noAutofit/>
          </a:bodyPr>
          <a:lstStyle/>
          <a:p>
            <a:pPr marL="257175" indent="-257175">
              <a:buFont typeface="Arial" panose="020B0604020202020204" pitchFamily="34" charset="0"/>
              <a:buChar char="•"/>
            </a:pPr>
            <a:r>
              <a:rPr lang="en-GB" sz="1400" dirty="0">
                <a:solidFill>
                  <a:srgbClr val="F47721"/>
                </a:solidFill>
                <a:ea typeface="Times New Roman" panose="02020603050405020304" pitchFamily="18" charset="0"/>
                <a:cs typeface="Arial" panose="020B0604020202020204" pitchFamily="34" charset="0"/>
              </a:rPr>
              <a:t>Smoking tobacco is both uniquely addictive and uniquely dangerous</a:t>
            </a:r>
          </a:p>
          <a:p>
            <a:pPr marL="257175" indent="-257175">
              <a:buFont typeface="Arial" panose="020B0604020202020204" pitchFamily="34" charset="0"/>
              <a:buChar char="•"/>
            </a:pPr>
            <a:r>
              <a:rPr lang="en-GB" sz="1400" dirty="0">
                <a:solidFill>
                  <a:srgbClr val="000000"/>
                </a:solidFill>
                <a:ea typeface="Times New Roman" panose="02020603050405020304" pitchFamily="18" charset="0"/>
                <a:cs typeface="Arial" panose="020B0604020202020204" pitchFamily="34" charset="0"/>
              </a:rPr>
              <a:t>Two in three people that smoke tobacco will die prematurely as a direct result of the harms of tobacco</a:t>
            </a:r>
          </a:p>
          <a:p>
            <a:pPr marL="257175" indent="-257175">
              <a:buFont typeface="Arial" panose="020B0604020202020204" pitchFamily="34" charset="0"/>
              <a:buChar char="•"/>
            </a:pPr>
            <a:r>
              <a:rPr lang="en-GB" sz="1400" dirty="0">
                <a:solidFill>
                  <a:srgbClr val="000000"/>
                </a:solidFill>
                <a:ea typeface="Times New Roman" panose="02020603050405020304" pitchFamily="18" charset="0"/>
                <a:cs typeface="Arial" panose="020B0604020202020204" pitchFamily="34" charset="0"/>
              </a:rPr>
              <a:t>For every person that dies a further thirty will suffer from the serious diseases of smoking</a:t>
            </a:r>
          </a:p>
          <a:p>
            <a:pPr marL="257175" indent="-257175">
              <a:buFont typeface="Arial" panose="020B0604020202020204" pitchFamily="34" charset="0"/>
              <a:buChar char="•"/>
            </a:pPr>
            <a:r>
              <a:rPr lang="en-GB" sz="1400" dirty="0">
                <a:solidFill>
                  <a:srgbClr val="000000"/>
                </a:solidFill>
                <a:ea typeface="Times New Roman" panose="02020603050405020304" pitchFamily="18" charset="0"/>
                <a:cs typeface="Arial" panose="020B0604020202020204" pitchFamily="34" charset="0"/>
              </a:rPr>
              <a:t>In the UK, smoking tobacco has led to the death of more than 8 million people in the last 50 years</a:t>
            </a:r>
          </a:p>
          <a:p>
            <a:pPr marL="257175" indent="-257175">
              <a:buFont typeface="Arial" panose="020B0604020202020204" pitchFamily="34" charset="0"/>
              <a:buChar char="•"/>
            </a:pPr>
            <a:r>
              <a:rPr lang="en-GB" sz="1400" dirty="0">
                <a:solidFill>
                  <a:srgbClr val="000000"/>
                </a:solidFill>
                <a:ea typeface="Times New Roman" panose="02020603050405020304" pitchFamily="18" charset="0"/>
                <a:cs typeface="Arial" panose="020B0604020202020204" pitchFamily="34" charset="0"/>
              </a:rPr>
              <a:t>Without urgent action a further 2 million will die in the next 50 years. </a:t>
            </a:r>
          </a:p>
          <a:p>
            <a:pPr marL="257175" indent="-257175">
              <a:buFont typeface="Arial" panose="020B0604020202020204" pitchFamily="34" charset="0"/>
              <a:buChar char="•"/>
            </a:pPr>
            <a:r>
              <a:rPr lang="en-GB" sz="1400" dirty="0">
                <a:solidFill>
                  <a:srgbClr val="000000"/>
                </a:solidFill>
                <a:cs typeface="Arial" panose="020B0604020202020204" pitchFamily="34" charset="0"/>
              </a:rPr>
              <a:t>Smoking disproportionately affects the poorest communities</a:t>
            </a:r>
          </a:p>
          <a:p>
            <a:pPr marL="257175" indent="-257175">
              <a:buFont typeface="Arial" panose="020B0604020202020204" pitchFamily="34" charset="0"/>
              <a:buChar char="•"/>
            </a:pPr>
            <a:r>
              <a:rPr lang="en-GB" sz="1400" dirty="0">
                <a:solidFill>
                  <a:srgbClr val="000000"/>
                </a:solidFill>
                <a:cs typeface="Arial" panose="020B0604020202020204" pitchFamily="34" charset="0"/>
              </a:rPr>
              <a:t>Manchester: population 500,000</a:t>
            </a:r>
          </a:p>
          <a:p>
            <a:pPr marL="257175" indent="-257175">
              <a:buFont typeface="Arial" panose="020B0604020202020204" pitchFamily="34" charset="0"/>
              <a:buChar char="•"/>
            </a:pPr>
            <a:r>
              <a:rPr lang="en-GB" sz="1400" dirty="0">
                <a:cs typeface="Arial" panose="020B0604020202020204" pitchFamily="34" charset="0"/>
              </a:rPr>
              <a:t>8000 households (15,000 people) in Manchester would be lifted out of poverty if the cost of smoking was returned </a:t>
            </a:r>
          </a:p>
          <a:p>
            <a:endParaRPr lang="en-GB" sz="1400" dirty="0">
              <a:cs typeface="Arial" panose="020B0604020202020204" pitchFamily="34" charset="0"/>
            </a:endParaRPr>
          </a:p>
        </p:txBody>
      </p:sp>
      <p:pic>
        <p:nvPicPr>
          <p:cNvPr id="9" name="Audio 8">
            <a:hlinkClick r:id="" action="ppaction://media"/>
            <a:extLst>
              <a:ext uri="{FF2B5EF4-FFF2-40B4-BE49-F238E27FC236}">
                <a16:creationId xmlns:a16="http://schemas.microsoft.com/office/drawing/2014/main" id="{FBD3EBFF-E680-6033-F0F7-D9B90997E13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39844" t="-139844" r="-139844" b="-139844"/>
          <a:stretch>
            <a:fillRect/>
          </a:stretch>
        </p:blipFill>
        <p:spPr>
          <a:xfrm>
            <a:off x="7600950" y="3924501"/>
            <a:ext cx="1543050" cy="1543050"/>
          </a:xfrm>
          <a:prstGeom prst="ellipse">
            <a:avLst/>
          </a:prstGeom>
        </p:spPr>
      </p:pic>
      <p:pic>
        <p:nvPicPr>
          <p:cNvPr id="10" name="Picture 9" descr="Mitch McConnell And The Tobacco Industry: Documents Show Close Ties : NPR">
            <a:extLst>
              <a:ext uri="{FF2B5EF4-FFF2-40B4-BE49-F238E27FC236}">
                <a16:creationId xmlns:a16="http://schemas.microsoft.com/office/drawing/2014/main" id="{BE6A38F9-2403-A377-7B46-22451DCBEC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725" b="3155"/>
          <a:stretch>
            <a:fillRect/>
          </a:stretch>
        </p:blipFill>
        <p:spPr bwMode="auto">
          <a:xfrm>
            <a:off x="6651878" y="1306988"/>
            <a:ext cx="3991494" cy="2617513"/>
          </a:xfrm>
          <a:custGeom>
            <a:avLst/>
            <a:gdLst>
              <a:gd name="connsiteX0" fmla="*/ 3193339 w 4495354"/>
              <a:gd name="connsiteY0" fmla="*/ 0 h 2947931"/>
              <a:gd name="connsiteX1" fmla="*/ 4495354 w 4495354"/>
              <a:gd name="connsiteY1" fmla="*/ 0 h 2947931"/>
              <a:gd name="connsiteX2" fmla="*/ 4495354 w 4495354"/>
              <a:gd name="connsiteY2" fmla="*/ 2181223 h 2947931"/>
              <a:gd name="connsiteX3" fmla="*/ 660589 w 4495354"/>
              <a:gd name="connsiteY3" fmla="*/ 2943262 h 2947931"/>
              <a:gd name="connsiteX4" fmla="*/ 377136 w 4495354"/>
              <a:gd name="connsiteY4" fmla="*/ 2753788 h 2947931"/>
              <a:gd name="connsiteX5" fmla="*/ 4670 w 4495354"/>
              <a:gd name="connsiteY5" fmla="*/ 879449 h 2947931"/>
              <a:gd name="connsiteX6" fmla="*/ 194144 w 4495354"/>
              <a:gd name="connsiteY6" fmla="*/ 595996 h 2947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95354" h="2947931">
                <a:moveTo>
                  <a:pt x="3193339" y="0"/>
                </a:moveTo>
                <a:lnTo>
                  <a:pt x="4495354" y="0"/>
                </a:lnTo>
                <a:lnTo>
                  <a:pt x="4495354" y="2181223"/>
                </a:lnTo>
                <a:lnTo>
                  <a:pt x="660589" y="2943262"/>
                </a:lnTo>
                <a:cubicBezTo>
                  <a:pt x="529994" y="2969214"/>
                  <a:pt x="403088" y="2884384"/>
                  <a:pt x="377136" y="2753788"/>
                </a:cubicBezTo>
                <a:lnTo>
                  <a:pt x="4670" y="879449"/>
                </a:lnTo>
                <a:cubicBezTo>
                  <a:pt x="-21282" y="748853"/>
                  <a:pt x="63548" y="621948"/>
                  <a:pt x="194144" y="595996"/>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0708679"/>
      </p:ext>
    </p:extLst>
  </p:cSld>
  <p:clrMapOvr>
    <a:masterClrMapping/>
  </p:clrMapOvr>
  <mc:AlternateContent xmlns:mc="http://schemas.openxmlformats.org/markup-compatibility/2006" xmlns:p14="http://schemas.microsoft.com/office/powerpoint/2010/main">
    <mc:Choice Requires="p14">
      <p:transition spd="slow" p14:dur="2000" advTm="111488"/>
    </mc:Choice>
    <mc:Fallback xmlns="">
      <p:transition spd="slow" advTm="111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74654E-7394-4D6C-9766-9DA009D99F37}"/>
              </a:ext>
            </a:extLst>
          </p:cNvPr>
          <p:cNvPicPr>
            <a:picLocks noChangeAspect="1"/>
          </p:cNvPicPr>
          <p:nvPr/>
        </p:nvPicPr>
        <p:blipFill rotWithShape="1">
          <a:blip r:embed="rId5"/>
          <a:srcRect l="33166" t="37843" r="27917" b="18550"/>
          <a:stretch/>
        </p:blipFill>
        <p:spPr>
          <a:xfrm>
            <a:off x="425835" y="584307"/>
            <a:ext cx="7178170" cy="4232062"/>
          </a:xfrm>
          <a:prstGeom prst="rect">
            <a:avLst/>
          </a:prstGeom>
          <a:ln w="47625">
            <a:noFill/>
          </a:ln>
        </p:spPr>
      </p:pic>
      <p:pic>
        <p:nvPicPr>
          <p:cNvPr id="10" name="Audio 9">
            <a:hlinkClick r:id="" action="ppaction://media"/>
            <a:extLst>
              <a:ext uri="{FF2B5EF4-FFF2-40B4-BE49-F238E27FC236}">
                <a16:creationId xmlns:a16="http://schemas.microsoft.com/office/drawing/2014/main" id="{47E02E38-739C-9B14-ADDC-86B9BAAC62E2}"/>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39844" t="-139844" r="-139844" b="-139844"/>
          <a:stretch>
            <a:fillRect/>
          </a:stretch>
        </p:blipFill>
        <p:spPr>
          <a:xfrm>
            <a:off x="7604005" y="3916256"/>
            <a:ext cx="1543050" cy="1543050"/>
          </a:xfrm>
          <a:prstGeom prst="ellipse">
            <a:avLst/>
          </a:prstGeom>
        </p:spPr>
      </p:pic>
      <p:sp>
        <p:nvSpPr>
          <p:cNvPr id="2" name="Rounded Rectangle 1">
            <a:extLst>
              <a:ext uri="{FF2B5EF4-FFF2-40B4-BE49-F238E27FC236}">
                <a16:creationId xmlns:a16="http://schemas.microsoft.com/office/drawing/2014/main" id="{8C98F113-ABCC-2336-147C-EF54813AB6C8}"/>
              </a:ext>
            </a:extLst>
          </p:cNvPr>
          <p:cNvSpPr/>
          <p:nvPr/>
        </p:nvSpPr>
        <p:spPr>
          <a:xfrm>
            <a:off x="1292815" y="2606612"/>
            <a:ext cx="338328" cy="1186451"/>
          </a:xfrm>
          <a:prstGeom prst="roundRect">
            <a:avLst/>
          </a:prstGeom>
          <a:solidFill>
            <a:srgbClr val="F47721">
              <a:alpha val="3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endParaRPr lang="en-US" sz="1600" dirty="0">
              <a:solidFill>
                <a:schemeClr val="bg1"/>
              </a:solidFill>
            </a:endParaRPr>
          </a:p>
        </p:txBody>
      </p:sp>
      <p:sp>
        <p:nvSpPr>
          <p:cNvPr id="3" name="Rounded Rectangle 2">
            <a:extLst>
              <a:ext uri="{FF2B5EF4-FFF2-40B4-BE49-F238E27FC236}">
                <a16:creationId xmlns:a16="http://schemas.microsoft.com/office/drawing/2014/main" id="{7F3B92EC-D47C-F4B5-DF4B-65164063F361}"/>
              </a:ext>
            </a:extLst>
          </p:cNvPr>
          <p:cNvSpPr/>
          <p:nvPr/>
        </p:nvSpPr>
        <p:spPr>
          <a:xfrm>
            <a:off x="1774077" y="2606612"/>
            <a:ext cx="484357" cy="1681465"/>
          </a:xfrm>
          <a:prstGeom prst="roundRect">
            <a:avLst/>
          </a:prstGeom>
          <a:solidFill>
            <a:srgbClr val="F47721">
              <a:alpha val="3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endParaRPr lang="en-US" sz="1600" dirty="0">
              <a:solidFill>
                <a:schemeClr val="bg1"/>
              </a:solidFill>
            </a:endParaRPr>
          </a:p>
        </p:txBody>
      </p:sp>
      <p:sp>
        <p:nvSpPr>
          <p:cNvPr id="7" name="Rounded Rectangle 6">
            <a:extLst>
              <a:ext uri="{FF2B5EF4-FFF2-40B4-BE49-F238E27FC236}">
                <a16:creationId xmlns:a16="http://schemas.microsoft.com/office/drawing/2014/main" id="{C42825D5-A2C3-ED40-CF19-BFBAC2DE5170}"/>
              </a:ext>
            </a:extLst>
          </p:cNvPr>
          <p:cNvSpPr/>
          <p:nvPr/>
        </p:nvSpPr>
        <p:spPr>
          <a:xfrm>
            <a:off x="2393694" y="2606612"/>
            <a:ext cx="338328" cy="1186451"/>
          </a:xfrm>
          <a:prstGeom prst="roundRect">
            <a:avLst/>
          </a:prstGeom>
          <a:solidFill>
            <a:srgbClr val="F47721">
              <a:alpha val="3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endParaRPr lang="en-US" sz="1600" dirty="0">
              <a:solidFill>
                <a:schemeClr val="bg1"/>
              </a:solidFill>
            </a:endParaRPr>
          </a:p>
        </p:txBody>
      </p:sp>
      <p:sp>
        <p:nvSpPr>
          <p:cNvPr id="8" name="Rounded Rectangle 7">
            <a:extLst>
              <a:ext uri="{FF2B5EF4-FFF2-40B4-BE49-F238E27FC236}">
                <a16:creationId xmlns:a16="http://schemas.microsoft.com/office/drawing/2014/main" id="{81D39897-6C82-04D5-9956-BABC830473DF}"/>
              </a:ext>
            </a:extLst>
          </p:cNvPr>
          <p:cNvSpPr/>
          <p:nvPr/>
        </p:nvSpPr>
        <p:spPr>
          <a:xfrm>
            <a:off x="2881496" y="2606612"/>
            <a:ext cx="484357" cy="1681465"/>
          </a:xfrm>
          <a:prstGeom prst="roundRect">
            <a:avLst/>
          </a:prstGeom>
          <a:solidFill>
            <a:srgbClr val="F47721">
              <a:alpha val="3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endParaRPr lang="en-US" sz="1600" dirty="0">
              <a:solidFill>
                <a:schemeClr val="bg1"/>
              </a:solidFill>
            </a:endParaRPr>
          </a:p>
        </p:txBody>
      </p:sp>
      <p:sp>
        <p:nvSpPr>
          <p:cNvPr id="11" name="Rounded Rectangle 10">
            <a:extLst>
              <a:ext uri="{FF2B5EF4-FFF2-40B4-BE49-F238E27FC236}">
                <a16:creationId xmlns:a16="http://schemas.microsoft.com/office/drawing/2014/main" id="{567E4CB8-C93D-A8DF-C219-CEEE4DFE22E7}"/>
              </a:ext>
            </a:extLst>
          </p:cNvPr>
          <p:cNvSpPr/>
          <p:nvPr/>
        </p:nvSpPr>
        <p:spPr>
          <a:xfrm>
            <a:off x="3487199" y="2606612"/>
            <a:ext cx="338328" cy="663937"/>
          </a:xfrm>
          <a:prstGeom prst="roundRect">
            <a:avLst/>
          </a:prstGeom>
          <a:solidFill>
            <a:srgbClr val="F47721">
              <a:alpha val="3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endParaRPr lang="en-US" sz="1600" dirty="0">
              <a:solidFill>
                <a:schemeClr val="bg1"/>
              </a:solidFill>
            </a:endParaRPr>
          </a:p>
        </p:txBody>
      </p:sp>
      <p:sp>
        <p:nvSpPr>
          <p:cNvPr id="12" name="Rounded Rectangle 11">
            <a:extLst>
              <a:ext uri="{FF2B5EF4-FFF2-40B4-BE49-F238E27FC236}">
                <a16:creationId xmlns:a16="http://schemas.microsoft.com/office/drawing/2014/main" id="{EB0ACF7E-C5E5-3E04-0D85-F65EFEBB6DC7}"/>
              </a:ext>
            </a:extLst>
          </p:cNvPr>
          <p:cNvSpPr/>
          <p:nvPr/>
        </p:nvSpPr>
        <p:spPr>
          <a:xfrm>
            <a:off x="3970007" y="2606612"/>
            <a:ext cx="484357" cy="1069573"/>
          </a:xfrm>
          <a:prstGeom prst="roundRect">
            <a:avLst/>
          </a:prstGeom>
          <a:solidFill>
            <a:srgbClr val="F47721">
              <a:alpha val="3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endParaRPr lang="en-US" sz="1600" dirty="0">
              <a:solidFill>
                <a:schemeClr val="bg1"/>
              </a:solidFill>
            </a:endParaRPr>
          </a:p>
        </p:txBody>
      </p:sp>
      <p:sp>
        <p:nvSpPr>
          <p:cNvPr id="13" name="Rounded Rectangle 12">
            <a:extLst>
              <a:ext uri="{FF2B5EF4-FFF2-40B4-BE49-F238E27FC236}">
                <a16:creationId xmlns:a16="http://schemas.microsoft.com/office/drawing/2014/main" id="{5F589CF6-C1E1-AA0F-4496-B82BD4E01E5E}"/>
              </a:ext>
            </a:extLst>
          </p:cNvPr>
          <p:cNvSpPr/>
          <p:nvPr/>
        </p:nvSpPr>
        <p:spPr>
          <a:xfrm>
            <a:off x="5140619" y="2606612"/>
            <a:ext cx="371260" cy="1543051"/>
          </a:xfrm>
          <a:prstGeom prst="roundRect">
            <a:avLst/>
          </a:prstGeom>
          <a:solidFill>
            <a:srgbClr val="F47721">
              <a:alpha val="3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endParaRPr lang="en-US" sz="1600" dirty="0">
              <a:solidFill>
                <a:schemeClr val="bg1"/>
              </a:solidFill>
            </a:endParaRPr>
          </a:p>
        </p:txBody>
      </p:sp>
      <p:sp>
        <p:nvSpPr>
          <p:cNvPr id="14" name="Rounded Rectangle 13">
            <a:extLst>
              <a:ext uri="{FF2B5EF4-FFF2-40B4-BE49-F238E27FC236}">
                <a16:creationId xmlns:a16="http://schemas.microsoft.com/office/drawing/2014/main" id="{57DBCA0C-4821-7F92-0092-B72D2BB05662}"/>
              </a:ext>
            </a:extLst>
          </p:cNvPr>
          <p:cNvSpPr/>
          <p:nvPr/>
        </p:nvSpPr>
        <p:spPr>
          <a:xfrm>
            <a:off x="5648320" y="2606612"/>
            <a:ext cx="483432" cy="1186451"/>
          </a:xfrm>
          <a:prstGeom prst="roundRect">
            <a:avLst/>
          </a:prstGeom>
          <a:solidFill>
            <a:srgbClr val="F47721">
              <a:alpha val="3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endParaRPr lang="en-US" sz="1600" dirty="0">
              <a:solidFill>
                <a:schemeClr val="bg1"/>
              </a:solidFill>
            </a:endParaRPr>
          </a:p>
        </p:txBody>
      </p:sp>
      <p:sp>
        <p:nvSpPr>
          <p:cNvPr id="15" name="Rounded Rectangle 14">
            <a:extLst>
              <a:ext uri="{FF2B5EF4-FFF2-40B4-BE49-F238E27FC236}">
                <a16:creationId xmlns:a16="http://schemas.microsoft.com/office/drawing/2014/main" id="{D97B3D0B-B7C6-8412-41F1-B4908B04DEE9}"/>
              </a:ext>
            </a:extLst>
          </p:cNvPr>
          <p:cNvSpPr/>
          <p:nvPr/>
        </p:nvSpPr>
        <p:spPr>
          <a:xfrm>
            <a:off x="6186029" y="2606612"/>
            <a:ext cx="483432" cy="1438232"/>
          </a:xfrm>
          <a:prstGeom prst="roundRect">
            <a:avLst/>
          </a:prstGeom>
          <a:solidFill>
            <a:srgbClr val="F47721">
              <a:alpha val="3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endParaRPr lang="en-US" sz="1600" dirty="0">
              <a:solidFill>
                <a:schemeClr val="bg1"/>
              </a:solidFill>
            </a:endParaRPr>
          </a:p>
        </p:txBody>
      </p:sp>
      <p:sp>
        <p:nvSpPr>
          <p:cNvPr id="9" name="Title 8">
            <a:extLst>
              <a:ext uri="{FF2B5EF4-FFF2-40B4-BE49-F238E27FC236}">
                <a16:creationId xmlns:a16="http://schemas.microsoft.com/office/drawing/2014/main" id="{2FBE1ECE-8AC4-02C9-B030-F5C3BFB46DCE}"/>
              </a:ext>
            </a:extLst>
          </p:cNvPr>
          <p:cNvSpPr>
            <a:spLocks noGrp="1"/>
          </p:cNvSpPr>
          <p:nvPr>
            <p:ph type="ctrTitle"/>
          </p:nvPr>
        </p:nvSpPr>
        <p:spPr/>
        <p:txBody>
          <a:bodyPr/>
          <a:lstStyle/>
          <a:p>
            <a:r>
              <a:rPr lang="en-US" dirty="0"/>
              <a:t>Smoking-related ill-health inequalities</a:t>
            </a:r>
          </a:p>
        </p:txBody>
      </p:sp>
    </p:spTree>
    <p:custDataLst>
      <p:tags r:id="rId1"/>
    </p:custDataLst>
    <p:extLst>
      <p:ext uri="{BB962C8B-B14F-4D97-AF65-F5344CB8AC3E}">
        <p14:creationId xmlns:p14="http://schemas.microsoft.com/office/powerpoint/2010/main" val="3012573058"/>
      </p:ext>
    </p:extLst>
  </p:cSld>
  <p:clrMapOvr>
    <a:masterClrMapping/>
  </p:clrMapOvr>
  <mc:AlternateContent xmlns:mc="http://schemas.openxmlformats.org/markup-compatibility/2006" xmlns:p14="http://schemas.microsoft.com/office/powerpoint/2010/main">
    <mc:Choice Requires="p14">
      <p:transition spd="slow" p14:dur="2000" advTm="27227"/>
    </mc:Choice>
    <mc:Fallback xmlns="">
      <p:transition spd="slow" advTm="27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F94C6B-9C47-FC03-FE96-05D20B647798}"/>
              </a:ext>
            </a:extLst>
          </p:cNvPr>
          <p:cNvPicPr>
            <a:picLocks noChangeAspect="1"/>
          </p:cNvPicPr>
          <p:nvPr/>
        </p:nvPicPr>
        <p:blipFill>
          <a:blip r:embed="rId4"/>
          <a:srcRect l="1822" t="2795"/>
          <a:stretch/>
        </p:blipFill>
        <p:spPr>
          <a:xfrm>
            <a:off x="328631" y="193895"/>
            <a:ext cx="8486738" cy="4755709"/>
          </a:xfrm>
          <a:prstGeom prst="rect">
            <a:avLst/>
          </a:prstGeom>
          <a:ln>
            <a:noFill/>
          </a:ln>
        </p:spPr>
      </p:pic>
      <p:pic>
        <p:nvPicPr>
          <p:cNvPr id="8" name="Audio 7">
            <a:hlinkClick r:id="" action="ppaction://media"/>
            <a:extLst>
              <a:ext uri="{FF2B5EF4-FFF2-40B4-BE49-F238E27FC236}">
                <a16:creationId xmlns:a16="http://schemas.microsoft.com/office/drawing/2014/main" id="{C598DDA2-C2F4-417B-10E9-0D033F204A0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600950" y="3834361"/>
            <a:ext cx="1543050" cy="1543050"/>
          </a:xfrm>
          <a:prstGeom prst="ellipse">
            <a:avLst/>
          </a:prstGeom>
        </p:spPr>
      </p:pic>
      <p:sp>
        <p:nvSpPr>
          <p:cNvPr id="2" name="TextBox 1">
            <a:extLst>
              <a:ext uri="{FF2B5EF4-FFF2-40B4-BE49-F238E27FC236}">
                <a16:creationId xmlns:a16="http://schemas.microsoft.com/office/drawing/2014/main" id="{91054844-086E-D00C-B3B4-CF84CEEDA6ED}"/>
              </a:ext>
            </a:extLst>
          </p:cNvPr>
          <p:cNvSpPr txBox="1"/>
          <p:nvPr/>
        </p:nvSpPr>
        <p:spPr>
          <a:xfrm>
            <a:off x="2052320" y="-701040"/>
            <a:ext cx="0" cy="0"/>
          </a:xfrm>
          <a:prstGeom prst="rect">
            <a:avLst/>
          </a:prstGeom>
          <a:noFill/>
        </p:spPr>
        <p:txBody>
          <a:bodyPr wrap="none" lIns="0" tIns="0" rIns="0" bIns="0" rtlCol="0">
            <a:noAutofit/>
          </a:bodyPr>
          <a:lstStyle/>
          <a:p>
            <a:pPr algn="l"/>
            <a:endParaRPr lang="en-US" sz="1600" dirty="0">
              <a:solidFill>
                <a:schemeClr val="bg1"/>
              </a:solidFill>
            </a:endParaRPr>
          </a:p>
        </p:txBody>
      </p:sp>
    </p:spTree>
    <p:extLst>
      <p:ext uri="{BB962C8B-B14F-4D97-AF65-F5344CB8AC3E}">
        <p14:creationId xmlns:p14="http://schemas.microsoft.com/office/powerpoint/2010/main" val="1578208840"/>
      </p:ext>
    </p:extLst>
  </p:cSld>
  <p:clrMapOvr>
    <a:masterClrMapping/>
  </p:clrMapOvr>
  <mc:AlternateContent xmlns:mc="http://schemas.openxmlformats.org/markup-compatibility/2006" xmlns:p14="http://schemas.microsoft.com/office/powerpoint/2010/main">
    <mc:Choice Requires="p14">
      <p:transition spd="slow" p14:dur="2000" advTm="66114"/>
    </mc:Choice>
    <mc:Fallback xmlns="">
      <p:transition spd="slow" advTm="66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ircular white and black symbol&#10;&#10;Description automatically generated with medium confidence">
            <a:extLst>
              <a:ext uri="{FF2B5EF4-FFF2-40B4-BE49-F238E27FC236}">
                <a16:creationId xmlns:a16="http://schemas.microsoft.com/office/drawing/2014/main" id="{F093C716-0274-13A2-D0E3-2FEB6D127C0F}"/>
              </a:ext>
            </a:extLst>
          </p:cNvPr>
          <p:cNvPicPr>
            <a:picLocks noChangeAspect="1"/>
          </p:cNvPicPr>
          <p:nvPr/>
        </p:nvPicPr>
        <p:blipFill>
          <a:blip r:embed="rId4"/>
          <a:stretch>
            <a:fillRect/>
          </a:stretch>
        </p:blipFill>
        <p:spPr>
          <a:xfrm>
            <a:off x="-3537445" y="251396"/>
            <a:ext cx="7378063" cy="7378063"/>
          </a:xfrm>
          <a:prstGeom prst="rect">
            <a:avLst/>
          </a:prstGeom>
        </p:spPr>
      </p:pic>
      <p:sp>
        <p:nvSpPr>
          <p:cNvPr id="3" name="Title 3">
            <a:extLst>
              <a:ext uri="{FF2B5EF4-FFF2-40B4-BE49-F238E27FC236}">
                <a16:creationId xmlns:a16="http://schemas.microsoft.com/office/drawing/2014/main" id="{E44B5766-48A0-9752-5C59-88D23E0C66C4}"/>
              </a:ext>
            </a:extLst>
          </p:cNvPr>
          <p:cNvSpPr txBox="1">
            <a:spLocks/>
          </p:cNvSpPr>
          <p:nvPr/>
        </p:nvSpPr>
        <p:spPr>
          <a:xfrm>
            <a:off x="729012" y="1938230"/>
            <a:ext cx="6555708" cy="1267039"/>
          </a:xfrm>
          <a:prstGeom prst="rect">
            <a:avLst/>
          </a:prstGeom>
        </p:spPr>
        <p:txBody>
          <a:bodyPr/>
          <a:lstStyle>
            <a:lvl1pPr algn="l" defTabSz="914400" rtl="0" eaLnBrk="1" latinLnBrk="0" hangingPunct="1">
              <a:lnSpc>
                <a:spcPct val="90000"/>
              </a:lnSpc>
              <a:spcBef>
                <a:spcPct val="0"/>
              </a:spcBef>
              <a:buNone/>
              <a:defRPr sz="2400" b="1" i="0" kern="1200">
                <a:solidFill>
                  <a:schemeClr val="accent1"/>
                </a:solidFill>
                <a:latin typeface="Arial" panose="020B0604020202020204" pitchFamily="34" charset="0"/>
                <a:ea typeface="+mj-ea"/>
                <a:cs typeface="+mj-cs"/>
              </a:defRPr>
            </a:lvl1pPr>
          </a:lstStyle>
          <a:p>
            <a:r>
              <a:rPr lang="en-GB" sz="4400">
                <a:solidFill>
                  <a:schemeClr val="accent4"/>
                </a:solidFill>
                <a:cs typeface="Arial" panose="020B0604020202020204" pitchFamily="34" charset="0"/>
              </a:rPr>
              <a:t>Why are we discussing varenicline now? </a:t>
            </a:r>
            <a:endParaRPr lang="en-GB" sz="4400" dirty="0">
              <a:solidFill>
                <a:schemeClr val="accent4"/>
              </a:solidFill>
              <a:cs typeface="Arial" panose="020B0604020202020204" pitchFamily="34" charset="0"/>
            </a:endParaRPr>
          </a:p>
        </p:txBody>
      </p:sp>
      <p:pic>
        <p:nvPicPr>
          <p:cNvPr id="4" name="Audio 10">
            <a:hlinkClick r:id="" action="ppaction://media"/>
            <a:extLst>
              <a:ext uri="{FF2B5EF4-FFF2-40B4-BE49-F238E27FC236}">
                <a16:creationId xmlns:a16="http://schemas.microsoft.com/office/drawing/2014/main" id="{AC51EFFB-F7BA-0830-E62F-3C6EC51A104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600950" y="3838789"/>
            <a:ext cx="1543050" cy="1543050"/>
          </a:xfrm>
          <a:prstGeom prst="ellipse">
            <a:avLst/>
          </a:prstGeom>
        </p:spPr>
      </p:pic>
    </p:spTree>
    <p:extLst>
      <p:ext uri="{BB962C8B-B14F-4D97-AF65-F5344CB8AC3E}">
        <p14:creationId xmlns:p14="http://schemas.microsoft.com/office/powerpoint/2010/main" val="248691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tream Guess Whos Back by KCMOGrizzle ...">
            <a:extLst>
              <a:ext uri="{FF2B5EF4-FFF2-40B4-BE49-F238E27FC236}">
                <a16:creationId xmlns:a16="http://schemas.microsoft.com/office/drawing/2014/main" id="{0EBFA68C-E59D-043E-4B8E-E6C6A32B84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9430" y="914165"/>
            <a:ext cx="2017545" cy="201754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5FC9D4D-CBE3-0FD9-05DF-597FA30F4124}"/>
              </a:ext>
            </a:extLst>
          </p:cNvPr>
          <p:cNvPicPr>
            <a:picLocks noChangeAspect="1"/>
          </p:cNvPicPr>
          <p:nvPr/>
        </p:nvPicPr>
        <p:blipFill>
          <a:blip r:embed="rId6"/>
          <a:srcRect l="37300" t="56820" r="16345" b="7742"/>
          <a:stretch/>
        </p:blipFill>
        <p:spPr>
          <a:xfrm>
            <a:off x="509311" y="2073144"/>
            <a:ext cx="5080000" cy="2311194"/>
          </a:xfrm>
          <a:prstGeom prst="rect">
            <a:avLst/>
          </a:prstGeom>
        </p:spPr>
      </p:pic>
      <p:pic>
        <p:nvPicPr>
          <p:cNvPr id="1028" name="Picture 4" descr="Buy Varenicline / Champix Tablets Online | PrivateDoc®">
            <a:extLst>
              <a:ext uri="{FF2B5EF4-FFF2-40B4-BE49-F238E27FC236}">
                <a16:creationId xmlns:a16="http://schemas.microsoft.com/office/drawing/2014/main" id="{59A04F7B-BE37-2F90-2652-42C4506B08E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3565" b="17198"/>
          <a:stretch/>
        </p:blipFill>
        <p:spPr bwMode="auto">
          <a:xfrm>
            <a:off x="5809430" y="3140848"/>
            <a:ext cx="2019860" cy="1398494"/>
          </a:xfrm>
          <a:prstGeom prst="rect">
            <a:avLst/>
          </a:prstGeom>
          <a:noFill/>
          <a:extLst>
            <a:ext uri="{909E8E84-426E-40DD-AFC4-6F175D3DCCD1}">
              <a14:hiddenFill xmlns:a14="http://schemas.microsoft.com/office/drawing/2010/main">
                <a:solidFill>
                  <a:srgbClr val="FFFFFF"/>
                </a:solidFill>
              </a14:hiddenFill>
            </a:ext>
          </a:extLst>
        </p:spPr>
      </p:pic>
      <p:pic>
        <p:nvPicPr>
          <p:cNvPr id="11" name="Audio 10">
            <a:hlinkClick r:id="" action="ppaction://media"/>
            <a:extLst>
              <a:ext uri="{FF2B5EF4-FFF2-40B4-BE49-F238E27FC236}">
                <a16:creationId xmlns:a16="http://schemas.microsoft.com/office/drawing/2014/main" id="{5689865B-F870-E3B5-0355-4C918462F740}"/>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39844" t="-139844" r="-139844" b="-139844"/>
          <a:stretch>
            <a:fillRect/>
          </a:stretch>
        </p:blipFill>
        <p:spPr>
          <a:xfrm>
            <a:off x="7600950" y="3935730"/>
            <a:ext cx="1543050" cy="1543050"/>
          </a:xfrm>
          <a:prstGeom prst="ellipse">
            <a:avLst/>
          </a:prstGeom>
        </p:spPr>
      </p:pic>
      <p:sp>
        <p:nvSpPr>
          <p:cNvPr id="2" name="TextBox 1">
            <a:extLst>
              <a:ext uri="{FF2B5EF4-FFF2-40B4-BE49-F238E27FC236}">
                <a16:creationId xmlns:a16="http://schemas.microsoft.com/office/drawing/2014/main" id="{39701F01-EBCD-4290-36EC-C0B1ED94B31B}"/>
              </a:ext>
            </a:extLst>
          </p:cNvPr>
          <p:cNvSpPr txBox="1"/>
          <p:nvPr/>
        </p:nvSpPr>
        <p:spPr>
          <a:xfrm>
            <a:off x="-314960" y="5913120"/>
            <a:ext cx="0" cy="0"/>
          </a:xfrm>
          <a:prstGeom prst="rect">
            <a:avLst/>
          </a:prstGeom>
          <a:noFill/>
        </p:spPr>
        <p:txBody>
          <a:bodyPr wrap="none" lIns="0" tIns="0" rIns="0" bIns="0" rtlCol="0">
            <a:noAutofit/>
          </a:bodyPr>
          <a:lstStyle/>
          <a:p>
            <a:pPr algn="l"/>
            <a:endParaRPr lang="en-US" sz="1600" dirty="0">
              <a:solidFill>
                <a:schemeClr val="bg1"/>
              </a:solidFill>
            </a:endParaRPr>
          </a:p>
        </p:txBody>
      </p:sp>
      <p:pic>
        <p:nvPicPr>
          <p:cNvPr id="3" name="Picture 2">
            <a:extLst>
              <a:ext uri="{FF2B5EF4-FFF2-40B4-BE49-F238E27FC236}">
                <a16:creationId xmlns:a16="http://schemas.microsoft.com/office/drawing/2014/main" id="{DC77D277-5AD1-2FC0-6340-6507028595BF}"/>
              </a:ext>
            </a:extLst>
          </p:cNvPr>
          <p:cNvPicPr>
            <a:picLocks noChangeAspect="1"/>
          </p:cNvPicPr>
          <p:nvPr/>
        </p:nvPicPr>
        <p:blipFill>
          <a:blip r:embed="rId6"/>
          <a:srcRect l="50476" t="28303" r="27737" b="57390"/>
          <a:stretch/>
        </p:blipFill>
        <p:spPr>
          <a:xfrm>
            <a:off x="390954" y="1056253"/>
            <a:ext cx="2387600" cy="933068"/>
          </a:xfrm>
          <a:prstGeom prst="rect">
            <a:avLst/>
          </a:prstGeom>
        </p:spPr>
      </p:pic>
      <p:sp>
        <p:nvSpPr>
          <p:cNvPr id="4" name="TextBox 3">
            <a:extLst>
              <a:ext uri="{FF2B5EF4-FFF2-40B4-BE49-F238E27FC236}">
                <a16:creationId xmlns:a16="http://schemas.microsoft.com/office/drawing/2014/main" id="{581CA2B8-0BCC-1E1C-95BE-FEA1C27A86C4}"/>
              </a:ext>
            </a:extLst>
          </p:cNvPr>
          <p:cNvSpPr txBox="1"/>
          <p:nvPr/>
        </p:nvSpPr>
        <p:spPr>
          <a:xfrm>
            <a:off x="8473440" y="-1056640"/>
            <a:ext cx="0" cy="0"/>
          </a:xfrm>
          <a:prstGeom prst="rect">
            <a:avLst/>
          </a:prstGeom>
          <a:noFill/>
        </p:spPr>
        <p:txBody>
          <a:bodyPr wrap="none" lIns="0" tIns="0" rIns="0" bIns="0" rtlCol="0">
            <a:noAutofit/>
          </a:bodyPr>
          <a:lstStyle/>
          <a:p>
            <a:pPr algn="l"/>
            <a:endParaRPr lang="en-US" sz="1600" dirty="0">
              <a:solidFill>
                <a:schemeClr val="bg1"/>
              </a:solidFill>
            </a:endParaRPr>
          </a:p>
        </p:txBody>
      </p:sp>
      <p:sp>
        <p:nvSpPr>
          <p:cNvPr id="8" name="TextBox 7">
            <a:extLst>
              <a:ext uri="{FF2B5EF4-FFF2-40B4-BE49-F238E27FC236}">
                <a16:creationId xmlns:a16="http://schemas.microsoft.com/office/drawing/2014/main" id="{044C5BA9-8F79-B853-8226-66BC62F699A9}"/>
              </a:ext>
            </a:extLst>
          </p:cNvPr>
          <p:cNvSpPr txBox="1"/>
          <p:nvPr/>
        </p:nvSpPr>
        <p:spPr>
          <a:xfrm>
            <a:off x="2936240" y="-121920"/>
            <a:ext cx="0" cy="0"/>
          </a:xfrm>
          <a:prstGeom prst="rect">
            <a:avLst/>
          </a:prstGeom>
          <a:noFill/>
        </p:spPr>
        <p:txBody>
          <a:bodyPr wrap="none" lIns="0" tIns="0" rIns="0" bIns="0" rtlCol="0">
            <a:noAutofit/>
          </a:bodyPr>
          <a:lstStyle/>
          <a:p>
            <a:pPr algn="l"/>
            <a:endParaRPr lang="en-US" sz="1600" dirty="0">
              <a:solidFill>
                <a:schemeClr val="bg1"/>
              </a:solidFill>
            </a:endParaRPr>
          </a:p>
        </p:txBody>
      </p:sp>
      <p:sp>
        <p:nvSpPr>
          <p:cNvPr id="9" name="Title 8">
            <a:extLst>
              <a:ext uri="{FF2B5EF4-FFF2-40B4-BE49-F238E27FC236}">
                <a16:creationId xmlns:a16="http://schemas.microsoft.com/office/drawing/2014/main" id="{BB87F47A-A3B5-A601-8D0A-9B555E07EFBD}"/>
              </a:ext>
            </a:extLst>
          </p:cNvPr>
          <p:cNvSpPr>
            <a:spLocks noGrp="1"/>
          </p:cNvSpPr>
          <p:nvPr>
            <p:ph type="ctrTitle"/>
          </p:nvPr>
        </p:nvSpPr>
        <p:spPr/>
        <p:txBody>
          <a:bodyPr/>
          <a:lstStyle/>
          <a:p>
            <a:r>
              <a:rPr lang="en-US" dirty="0" err="1"/>
              <a:t>Valenicline</a:t>
            </a:r>
            <a:endParaRPr lang="en-US" dirty="0"/>
          </a:p>
        </p:txBody>
      </p:sp>
    </p:spTree>
    <p:extLst>
      <p:ext uri="{BB962C8B-B14F-4D97-AF65-F5344CB8AC3E}">
        <p14:creationId xmlns:p14="http://schemas.microsoft.com/office/powerpoint/2010/main" val="4283154990"/>
      </p:ext>
    </p:extLst>
  </p:cSld>
  <p:clrMapOvr>
    <a:masterClrMapping/>
  </p:clrMapOvr>
  <mc:AlternateContent xmlns:mc="http://schemas.openxmlformats.org/markup-compatibility/2006" xmlns:p14="http://schemas.microsoft.com/office/powerpoint/2010/main">
    <mc:Choice Requires="p14">
      <p:transition spd="slow" p14:dur="2000" advTm="54107"/>
    </mc:Choice>
    <mc:Fallback xmlns="">
      <p:transition spd="slow" advTm="54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0E689C00-BFF8-7A91-5041-4CAE10519D45}"/>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139844" t="-139844" r="-139844" b="-139844"/>
          <a:stretch>
            <a:fillRect/>
          </a:stretch>
        </p:blipFill>
        <p:spPr>
          <a:xfrm>
            <a:off x="7600950" y="3805518"/>
            <a:ext cx="1543050" cy="1543050"/>
          </a:xfrm>
          <a:prstGeom prst="ellipse">
            <a:avLst/>
          </a:prstGeom>
        </p:spPr>
      </p:pic>
      <p:sp>
        <p:nvSpPr>
          <p:cNvPr id="13" name="TextBox 12">
            <a:extLst>
              <a:ext uri="{FF2B5EF4-FFF2-40B4-BE49-F238E27FC236}">
                <a16:creationId xmlns:a16="http://schemas.microsoft.com/office/drawing/2014/main" id="{2554DC8B-0591-CCBF-BEAF-66848349C7D0}"/>
              </a:ext>
            </a:extLst>
          </p:cNvPr>
          <p:cNvSpPr txBox="1"/>
          <p:nvPr/>
        </p:nvSpPr>
        <p:spPr>
          <a:xfrm>
            <a:off x="6608364" y="2255002"/>
            <a:ext cx="1291384" cy="276999"/>
          </a:xfrm>
          <a:prstGeom prst="rect">
            <a:avLst/>
          </a:prstGeom>
          <a:noFill/>
        </p:spPr>
        <p:txBody>
          <a:bodyPr wrap="square">
            <a:spAutoFit/>
          </a:bodyPr>
          <a:lstStyle/>
          <a:p>
            <a:r>
              <a:rPr lang="en-US" sz="1200" b="1" dirty="0">
                <a:solidFill>
                  <a:srgbClr val="F47721"/>
                </a:solidFill>
                <a:latin typeface="Arial" panose="020B0604020202020204" pitchFamily="34" charset="0"/>
                <a:cs typeface="Arial" panose="020B0604020202020204" pitchFamily="34" charset="0"/>
              </a:rPr>
              <a:t>Misinformation</a:t>
            </a:r>
            <a:endParaRPr lang="en-US" sz="1200" b="1" dirty="0">
              <a:solidFill>
                <a:srgbClr val="F47721"/>
              </a:solidFill>
            </a:endParaRPr>
          </a:p>
        </p:txBody>
      </p:sp>
      <p:sp>
        <p:nvSpPr>
          <p:cNvPr id="15" name="TextBox 14">
            <a:extLst>
              <a:ext uri="{FF2B5EF4-FFF2-40B4-BE49-F238E27FC236}">
                <a16:creationId xmlns:a16="http://schemas.microsoft.com/office/drawing/2014/main" id="{CE012A73-0DBD-7FF6-85CF-B2696DF36A40}"/>
              </a:ext>
            </a:extLst>
          </p:cNvPr>
          <p:cNvSpPr txBox="1"/>
          <p:nvPr/>
        </p:nvSpPr>
        <p:spPr>
          <a:xfrm>
            <a:off x="6608364" y="3040430"/>
            <a:ext cx="1291384" cy="276999"/>
          </a:xfrm>
          <a:prstGeom prst="rect">
            <a:avLst/>
          </a:prstGeom>
          <a:noFill/>
        </p:spPr>
        <p:txBody>
          <a:bodyPr wrap="square">
            <a:spAutoFit/>
          </a:bodyPr>
          <a:lstStyle/>
          <a:p>
            <a:r>
              <a:rPr lang="en-US" sz="1200" b="1" dirty="0">
                <a:solidFill>
                  <a:schemeClr val="accent4"/>
                </a:solidFill>
                <a:latin typeface="Arial" panose="020B0604020202020204" pitchFamily="34" charset="0"/>
                <a:cs typeface="Arial" panose="020B0604020202020204" pitchFamily="34" charset="0"/>
              </a:rPr>
              <a:t>Available</a:t>
            </a:r>
            <a:endParaRPr lang="en-US" sz="1200" b="1" dirty="0">
              <a:solidFill>
                <a:schemeClr val="accent4"/>
              </a:solidFill>
            </a:endParaRPr>
          </a:p>
        </p:txBody>
      </p:sp>
      <p:sp>
        <p:nvSpPr>
          <p:cNvPr id="16" name="TextBox 15">
            <a:extLst>
              <a:ext uri="{FF2B5EF4-FFF2-40B4-BE49-F238E27FC236}">
                <a16:creationId xmlns:a16="http://schemas.microsoft.com/office/drawing/2014/main" id="{86A3E4C1-E86A-5ACE-6AFC-A372AA10DBF8}"/>
              </a:ext>
            </a:extLst>
          </p:cNvPr>
          <p:cNvSpPr txBox="1"/>
          <p:nvPr/>
        </p:nvSpPr>
        <p:spPr>
          <a:xfrm>
            <a:off x="6608364" y="2635141"/>
            <a:ext cx="1291384" cy="276999"/>
          </a:xfrm>
          <a:prstGeom prst="rect">
            <a:avLst/>
          </a:prstGeom>
          <a:noFill/>
        </p:spPr>
        <p:txBody>
          <a:bodyPr wrap="square">
            <a:spAutoFit/>
          </a:bodyPr>
          <a:lstStyle/>
          <a:p>
            <a:r>
              <a:rPr lang="en-US" sz="1200" b="1" dirty="0">
                <a:solidFill>
                  <a:schemeClr val="accent4"/>
                </a:solidFill>
                <a:latin typeface="Arial" panose="020B0604020202020204" pitchFamily="34" charset="0"/>
                <a:cs typeface="Arial" panose="020B0604020202020204" pitchFamily="34" charset="0"/>
              </a:rPr>
              <a:t>Available</a:t>
            </a:r>
            <a:endParaRPr lang="en-US" sz="1200" b="1" dirty="0">
              <a:solidFill>
                <a:schemeClr val="accent4"/>
              </a:solidFill>
            </a:endParaRPr>
          </a:p>
        </p:txBody>
      </p:sp>
      <p:sp>
        <p:nvSpPr>
          <p:cNvPr id="2" name="TextBox 1">
            <a:extLst>
              <a:ext uri="{FF2B5EF4-FFF2-40B4-BE49-F238E27FC236}">
                <a16:creationId xmlns:a16="http://schemas.microsoft.com/office/drawing/2014/main" id="{AF2D7A54-D05F-9E1A-A2FD-E4E4AE453AB8}"/>
              </a:ext>
            </a:extLst>
          </p:cNvPr>
          <p:cNvSpPr txBox="1"/>
          <p:nvPr/>
        </p:nvSpPr>
        <p:spPr>
          <a:xfrm>
            <a:off x="600878" y="1892445"/>
            <a:ext cx="5714197" cy="1384995"/>
          </a:xfrm>
          <a:prstGeom prst="rect">
            <a:avLst/>
          </a:prstGeom>
          <a:noFill/>
        </p:spPr>
        <p:txBody>
          <a:bodyPr wrap="square">
            <a:spAutoFit/>
          </a:bodyPr>
          <a:lstStyle/>
          <a:p>
            <a:r>
              <a:rPr lang="en-US" sz="1200" dirty="0">
                <a:solidFill>
                  <a:srgbClr val="000000"/>
                </a:solidFill>
                <a:latin typeface="Arial" panose="020B0604020202020204" pitchFamily="34" charset="0"/>
                <a:cs typeface="Arial" panose="020B0604020202020204" pitchFamily="34" charset="0"/>
              </a:rPr>
              <a:t>High‐certainty evidence that…….</a:t>
            </a:r>
          </a:p>
          <a:p>
            <a:endParaRPr lang="en-US" sz="1200" dirty="0">
              <a:solidFill>
                <a:srgbClr val="000000"/>
              </a:solidFill>
              <a:latin typeface="Arial" panose="020B0604020202020204" pitchFamily="34" charset="0"/>
              <a:cs typeface="Arial" panose="020B0604020202020204" pitchFamily="34" charset="0"/>
            </a:endParaRPr>
          </a:p>
          <a:p>
            <a:pPr marL="342900" lvl="1"/>
            <a:r>
              <a:rPr lang="en-US" sz="1200" b="1" dirty="0">
                <a:solidFill>
                  <a:srgbClr val="000000"/>
                </a:solidFill>
                <a:latin typeface="Arial" panose="020B0604020202020204" pitchFamily="34" charset="0"/>
                <a:cs typeface="Arial" panose="020B0604020202020204" pitchFamily="34" charset="0"/>
              </a:rPr>
              <a:t>Nicotine vapes </a:t>
            </a:r>
            <a:r>
              <a:rPr lang="en-US" sz="1200" dirty="0">
                <a:solidFill>
                  <a:srgbClr val="000000"/>
                </a:solidFill>
                <a:latin typeface="Arial" panose="020B0604020202020204" pitchFamily="34" charset="0"/>
                <a:cs typeface="Arial" panose="020B0604020202020204" pitchFamily="34" charset="0"/>
              </a:rPr>
              <a:t>(OR 2.37, 95% CI 1.73 to 3.24; 16 RCTs, 3828 participants)</a:t>
            </a:r>
          </a:p>
          <a:p>
            <a:pPr marL="342900" lvl="1"/>
            <a:endParaRPr lang="en-US" sz="1200" dirty="0">
              <a:solidFill>
                <a:srgbClr val="000000"/>
              </a:solidFill>
              <a:latin typeface="Arial" panose="020B0604020202020204" pitchFamily="34" charset="0"/>
              <a:cs typeface="Arial" panose="020B0604020202020204" pitchFamily="34" charset="0"/>
            </a:endParaRPr>
          </a:p>
          <a:p>
            <a:pPr marL="342900" lvl="1"/>
            <a:r>
              <a:rPr lang="en-US" sz="1200" b="1" dirty="0">
                <a:solidFill>
                  <a:srgbClr val="000000"/>
                </a:solidFill>
                <a:latin typeface="Arial" panose="020B0604020202020204" pitchFamily="34" charset="0"/>
                <a:cs typeface="Arial" panose="020B0604020202020204" pitchFamily="34" charset="0"/>
              </a:rPr>
              <a:t>Varenicline</a:t>
            </a:r>
            <a:r>
              <a:rPr lang="en-US" sz="1200" dirty="0">
                <a:solidFill>
                  <a:srgbClr val="000000"/>
                </a:solidFill>
                <a:latin typeface="Arial" panose="020B0604020202020204" pitchFamily="34" charset="0"/>
                <a:cs typeface="Arial" panose="020B0604020202020204" pitchFamily="34" charset="0"/>
              </a:rPr>
              <a:t> (OR 2.33, 95% </a:t>
            </a:r>
            <a:r>
              <a:rPr lang="en-US" sz="1200" dirty="0" err="1">
                <a:solidFill>
                  <a:srgbClr val="000000"/>
                </a:solidFill>
                <a:latin typeface="Arial" panose="020B0604020202020204" pitchFamily="34" charset="0"/>
                <a:cs typeface="Arial" panose="020B0604020202020204" pitchFamily="34" charset="0"/>
              </a:rPr>
              <a:t>CrI</a:t>
            </a:r>
            <a:r>
              <a:rPr lang="en-US" sz="1200" dirty="0">
                <a:solidFill>
                  <a:srgbClr val="000000"/>
                </a:solidFill>
                <a:latin typeface="Arial" panose="020B0604020202020204" pitchFamily="34" charset="0"/>
                <a:cs typeface="Arial" panose="020B0604020202020204" pitchFamily="34" charset="0"/>
              </a:rPr>
              <a:t> 2.02 to 2.68; 67 RCTs, 16,430 participants) </a:t>
            </a:r>
          </a:p>
          <a:p>
            <a:pPr marL="342900" lvl="1"/>
            <a:endParaRPr lang="en-US" sz="1200" dirty="0">
              <a:solidFill>
                <a:srgbClr val="000000"/>
              </a:solidFill>
              <a:latin typeface="Arial" panose="020B0604020202020204" pitchFamily="34" charset="0"/>
              <a:cs typeface="Arial" panose="020B0604020202020204" pitchFamily="34" charset="0"/>
            </a:endParaRPr>
          </a:p>
          <a:p>
            <a:pPr marL="342900" lvl="1"/>
            <a:r>
              <a:rPr lang="en-US" sz="1200" b="1" dirty="0">
                <a:latin typeface="Arial" panose="020B0604020202020204" pitchFamily="34" charset="0"/>
                <a:cs typeface="Arial" panose="020B0604020202020204" pitchFamily="34" charset="0"/>
              </a:rPr>
              <a:t>Cytisine</a:t>
            </a:r>
            <a:r>
              <a:rPr lang="en-US" sz="1200" dirty="0">
                <a:latin typeface="Arial" panose="020B0604020202020204" pitchFamily="34" charset="0"/>
                <a:cs typeface="Arial" panose="020B0604020202020204" pitchFamily="34" charset="0"/>
              </a:rPr>
              <a:t> </a:t>
            </a:r>
            <a:r>
              <a:rPr lang="en-US" sz="1200" dirty="0">
                <a:solidFill>
                  <a:schemeClr val="accent4"/>
                </a:solidFill>
                <a:latin typeface="Arial" panose="020B0604020202020204" pitchFamily="34" charset="0"/>
                <a:cs typeface="Arial" panose="020B0604020202020204" pitchFamily="34" charset="0"/>
              </a:rPr>
              <a:t>(</a:t>
            </a:r>
            <a:r>
              <a:rPr lang="en-US" sz="1200" dirty="0">
                <a:solidFill>
                  <a:srgbClr val="000000"/>
                </a:solidFill>
                <a:latin typeface="Arial" panose="020B0604020202020204" pitchFamily="34" charset="0"/>
                <a:cs typeface="Arial" panose="020B0604020202020204" pitchFamily="34" charset="0"/>
              </a:rPr>
              <a:t>OR 2.21, 95% </a:t>
            </a:r>
            <a:r>
              <a:rPr lang="en-US" sz="1200" dirty="0" err="1">
                <a:solidFill>
                  <a:srgbClr val="000000"/>
                </a:solidFill>
                <a:latin typeface="Arial" panose="020B0604020202020204" pitchFamily="34" charset="0"/>
                <a:cs typeface="Arial" panose="020B0604020202020204" pitchFamily="34" charset="0"/>
              </a:rPr>
              <a:t>CrI</a:t>
            </a:r>
            <a:r>
              <a:rPr lang="en-US" sz="1200" dirty="0">
                <a:solidFill>
                  <a:srgbClr val="000000"/>
                </a:solidFill>
                <a:latin typeface="Arial" panose="020B0604020202020204" pitchFamily="34" charset="0"/>
                <a:cs typeface="Arial" panose="020B0604020202020204" pitchFamily="34" charset="0"/>
              </a:rPr>
              <a:t> 1.66 to 2.97; 7 RCTs, 3848 participants) </a:t>
            </a:r>
          </a:p>
        </p:txBody>
      </p:sp>
      <p:pic>
        <p:nvPicPr>
          <p:cNvPr id="4" name="Picture 6" descr="Cochrane Library - Wikipedia">
            <a:extLst>
              <a:ext uri="{FF2B5EF4-FFF2-40B4-BE49-F238E27FC236}">
                <a16:creationId xmlns:a16="http://schemas.microsoft.com/office/drawing/2014/main" id="{C8FFBFC3-3847-4E86-518F-71E8DA7003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0878" y="1051920"/>
            <a:ext cx="1886828" cy="6904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CD05ACE-943B-B7FE-869A-53316F123CF9}"/>
              </a:ext>
            </a:extLst>
          </p:cNvPr>
          <p:cNvPicPr>
            <a:picLocks noChangeAspect="1"/>
          </p:cNvPicPr>
          <p:nvPr/>
        </p:nvPicPr>
        <p:blipFill rotWithShape="1">
          <a:blip r:embed="rId7"/>
          <a:srcRect l="10991" t="32799" r="35281" b="43985"/>
          <a:stretch/>
        </p:blipFill>
        <p:spPr>
          <a:xfrm>
            <a:off x="3238702" y="1051920"/>
            <a:ext cx="4362248" cy="1013134"/>
          </a:xfrm>
          <a:prstGeom prst="rect">
            <a:avLst/>
          </a:prstGeom>
        </p:spPr>
      </p:pic>
      <p:sp>
        <p:nvSpPr>
          <p:cNvPr id="14" name="TextBox 13">
            <a:extLst>
              <a:ext uri="{FF2B5EF4-FFF2-40B4-BE49-F238E27FC236}">
                <a16:creationId xmlns:a16="http://schemas.microsoft.com/office/drawing/2014/main" id="{DCF24169-B907-9D91-B606-F7935283A872}"/>
              </a:ext>
            </a:extLst>
          </p:cNvPr>
          <p:cNvSpPr txBox="1"/>
          <p:nvPr/>
        </p:nvSpPr>
        <p:spPr>
          <a:xfrm>
            <a:off x="600878" y="3338571"/>
            <a:ext cx="4699746" cy="276999"/>
          </a:xfrm>
          <a:prstGeom prst="rect">
            <a:avLst/>
          </a:prstGeom>
          <a:noFill/>
        </p:spPr>
        <p:txBody>
          <a:bodyPr wrap="square">
            <a:spAutoFit/>
          </a:bodyPr>
          <a:lstStyle/>
          <a:p>
            <a:r>
              <a:rPr lang="en-US" sz="1200" dirty="0">
                <a:solidFill>
                  <a:srgbClr val="000000"/>
                </a:solidFill>
                <a:latin typeface="Arial" panose="020B0604020202020204" pitchFamily="34" charset="0"/>
                <a:cs typeface="Arial" panose="020B0604020202020204" pitchFamily="34" charset="0"/>
              </a:rPr>
              <a:t>…..were associated with higher quit rates than control.</a:t>
            </a:r>
            <a:endParaRPr lang="en-GB" sz="1200" dirty="0">
              <a:latin typeface="Arial" panose="020B0604020202020204" pitchFamily="34" charset="0"/>
              <a:cs typeface="Arial" panose="020B0604020202020204" pitchFamily="34" charset="0"/>
            </a:endParaRPr>
          </a:p>
        </p:txBody>
      </p:sp>
      <p:sp>
        <p:nvSpPr>
          <p:cNvPr id="17" name="Rounded Rectangle 16">
            <a:extLst>
              <a:ext uri="{FF2B5EF4-FFF2-40B4-BE49-F238E27FC236}">
                <a16:creationId xmlns:a16="http://schemas.microsoft.com/office/drawing/2014/main" id="{1A83E0C2-92E0-DC95-1901-17543E069977}"/>
              </a:ext>
            </a:extLst>
          </p:cNvPr>
          <p:cNvSpPr/>
          <p:nvPr/>
        </p:nvSpPr>
        <p:spPr>
          <a:xfrm>
            <a:off x="600878" y="3805518"/>
            <a:ext cx="3175527" cy="878045"/>
          </a:xfrm>
          <a:prstGeom prst="roundRect">
            <a:avLst/>
          </a:prstGeom>
          <a:solidFill>
            <a:srgbClr val="0069B3">
              <a:alpha val="19608"/>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endParaRPr lang="en-US" sz="1600" dirty="0">
              <a:solidFill>
                <a:schemeClr val="bg1"/>
              </a:solidFill>
            </a:endParaRPr>
          </a:p>
        </p:txBody>
      </p:sp>
      <p:sp>
        <p:nvSpPr>
          <p:cNvPr id="18" name="TextBox 17">
            <a:extLst>
              <a:ext uri="{FF2B5EF4-FFF2-40B4-BE49-F238E27FC236}">
                <a16:creationId xmlns:a16="http://schemas.microsoft.com/office/drawing/2014/main" id="{F3772556-3967-1613-A8B8-7B30BC707B37}"/>
              </a:ext>
            </a:extLst>
          </p:cNvPr>
          <p:cNvSpPr txBox="1"/>
          <p:nvPr/>
        </p:nvSpPr>
        <p:spPr>
          <a:xfrm>
            <a:off x="750659" y="3955999"/>
            <a:ext cx="2864223" cy="577081"/>
          </a:xfrm>
          <a:prstGeom prst="rect">
            <a:avLst/>
          </a:prstGeom>
          <a:noFill/>
        </p:spPr>
        <p:txBody>
          <a:bodyPr wrap="square">
            <a:spAutoFit/>
          </a:bodyPr>
          <a:lstStyle/>
          <a:p>
            <a:pPr algn="ctr"/>
            <a:r>
              <a:rPr lang="en-US" sz="1050" dirty="0">
                <a:solidFill>
                  <a:srgbClr val="000000"/>
                </a:solidFill>
                <a:latin typeface="Arial" panose="020B0604020202020204" pitchFamily="34" charset="0"/>
                <a:cs typeface="Arial" panose="020B0604020202020204" pitchFamily="34" charset="0"/>
              </a:rPr>
              <a:t>E-cigarettes, varenicline and </a:t>
            </a:r>
            <a:r>
              <a:rPr lang="en-US" sz="1050" dirty="0" err="1">
                <a:solidFill>
                  <a:srgbClr val="000000"/>
                </a:solidFill>
                <a:latin typeface="Arial" panose="020B0604020202020204" pitchFamily="34" charset="0"/>
                <a:cs typeface="Arial" panose="020B0604020202020204" pitchFamily="34" charset="0"/>
              </a:rPr>
              <a:t>cytisine</a:t>
            </a:r>
            <a:r>
              <a:rPr lang="en-US" sz="1050" dirty="0">
                <a:solidFill>
                  <a:srgbClr val="000000"/>
                </a:solidFill>
                <a:latin typeface="Arial" panose="020B0604020202020204" pitchFamily="34" charset="0"/>
                <a:cs typeface="Arial" panose="020B0604020202020204" pitchFamily="34" charset="0"/>
              </a:rPr>
              <a:t> are the most effective stop-smoking aids, analysis of over 150,000 smokers reveals</a:t>
            </a:r>
          </a:p>
        </p:txBody>
      </p:sp>
      <p:sp>
        <p:nvSpPr>
          <p:cNvPr id="19" name="Rounded Rectangle 18">
            <a:extLst>
              <a:ext uri="{FF2B5EF4-FFF2-40B4-BE49-F238E27FC236}">
                <a16:creationId xmlns:a16="http://schemas.microsoft.com/office/drawing/2014/main" id="{3B7E95DA-75CF-55F8-E495-9BEC26B66310}"/>
              </a:ext>
            </a:extLst>
          </p:cNvPr>
          <p:cNvSpPr/>
          <p:nvPr/>
        </p:nvSpPr>
        <p:spPr>
          <a:xfrm>
            <a:off x="3840387" y="3805518"/>
            <a:ext cx="4120908" cy="878045"/>
          </a:xfrm>
          <a:prstGeom prst="roundRect">
            <a:avLst/>
          </a:prstGeom>
          <a:solidFill>
            <a:srgbClr val="0069B3">
              <a:alpha val="19608"/>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endParaRPr lang="en-US" sz="1600" dirty="0">
              <a:solidFill>
                <a:schemeClr val="bg1"/>
              </a:solidFill>
            </a:endParaRPr>
          </a:p>
        </p:txBody>
      </p:sp>
      <p:sp>
        <p:nvSpPr>
          <p:cNvPr id="20" name="TextBox 19">
            <a:extLst>
              <a:ext uri="{FF2B5EF4-FFF2-40B4-BE49-F238E27FC236}">
                <a16:creationId xmlns:a16="http://schemas.microsoft.com/office/drawing/2014/main" id="{36E6AF0A-5C9C-395C-C1EA-CCE7D249DCDD}"/>
              </a:ext>
            </a:extLst>
          </p:cNvPr>
          <p:cNvSpPr txBox="1"/>
          <p:nvPr/>
        </p:nvSpPr>
        <p:spPr>
          <a:xfrm>
            <a:off x="3978383" y="3884727"/>
            <a:ext cx="3839023" cy="738664"/>
          </a:xfrm>
          <a:prstGeom prst="rect">
            <a:avLst/>
          </a:prstGeom>
          <a:noFill/>
        </p:spPr>
        <p:txBody>
          <a:bodyPr wrap="square">
            <a:spAutoFit/>
          </a:bodyPr>
          <a:lstStyle/>
          <a:p>
            <a:pPr algn="ctr"/>
            <a:r>
              <a:rPr lang="en-US" sz="1050" dirty="0">
                <a:solidFill>
                  <a:srgbClr val="000000"/>
                </a:solidFill>
                <a:latin typeface="Arial" panose="020B0604020202020204" pitchFamily="34" charset="0"/>
                <a:cs typeface="Arial" panose="020B0604020202020204" pitchFamily="34" charset="0"/>
              </a:rPr>
              <a:t>*On average, for every 100 people trying to quit, around 14 are likely to succeed using an e-cigarette, </a:t>
            </a:r>
            <a:r>
              <a:rPr lang="en-US" sz="1050" dirty="0" err="1">
                <a:solidFill>
                  <a:srgbClr val="000000"/>
                </a:solidFill>
                <a:latin typeface="Arial" panose="020B0604020202020204" pitchFamily="34" charset="0"/>
                <a:cs typeface="Arial" panose="020B0604020202020204" pitchFamily="34" charset="0"/>
              </a:rPr>
              <a:t>valenicline</a:t>
            </a:r>
            <a:r>
              <a:rPr lang="en-US" sz="1050" dirty="0">
                <a:solidFill>
                  <a:srgbClr val="000000"/>
                </a:solidFill>
                <a:latin typeface="Arial" panose="020B0604020202020204" pitchFamily="34" charset="0"/>
                <a:cs typeface="Arial" panose="020B0604020202020204" pitchFamily="34" charset="0"/>
              </a:rPr>
              <a:t> or </a:t>
            </a:r>
            <a:r>
              <a:rPr lang="en-US" sz="1050" dirty="0" err="1">
                <a:solidFill>
                  <a:srgbClr val="000000"/>
                </a:solidFill>
                <a:latin typeface="Arial" panose="020B0604020202020204" pitchFamily="34" charset="0"/>
                <a:cs typeface="Arial" panose="020B0604020202020204" pitchFamily="34" charset="0"/>
              </a:rPr>
              <a:t>cytisine</a:t>
            </a:r>
            <a:r>
              <a:rPr lang="en-US" sz="1050" dirty="0">
                <a:solidFill>
                  <a:srgbClr val="000000"/>
                </a:solidFill>
                <a:latin typeface="Arial" panose="020B0604020202020204" pitchFamily="34" charset="0"/>
                <a:cs typeface="Arial" panose="020B0604020202020204" pitchFamily="34" charset="0"/>
              </a:rPr>
              <a:t> in any given quit attempt. This is compared to 6 in 100 who are likely to quit without using any aids. </a:t>
            </a:r>
          </a:p>
        </p:txBody>
      </p:sp>
      <p:sp>
        <p:nvSpPr>
          <p:cNvPr id="5" name="Title 4">
            <a:extLst>
              <a:ext uri="{FF2B5EF4-FFF2-40B4-BE49-F238E27FC236}">
                <a16:creationId xmlns:a16="http://schemas.microsoft.com/office/drawing/2014/main" id="{30FF8F31-9412-4A53-659F-D6B768C52DEA}"/>
              </a:ext>
            </a:extLst>
          </p:cNvPr>
          <p:cNvSpPr>
            <a:spLocks noGrp="1"/>
          </p:cNvSpPr>
          <p:nvPr>
            <p:ph type="ctrTitle"/>
          </p:nvPr>
        </p:nvSpPr>
        <p:spPr/>
        <p:txBody>
          <a:bodyPr/>
          <a:lstStyle/>
          <a:p>
            <a:r>
              <a:rPr lang="en-US" dirty="0"/>
              <a:t>The Cochrane review</a:t>
            </a:r>
          </a:p>
        </p:txBody>
      </p:sp>
    </p:spTree>
    <p:custDataLst>
      <p:tags r:id="rId1"/>
    </p:custDataLst>
    <p:extLst>
      <p:ext uri="{BB962C8B-B14F-4D97-AF65-F5344CB8AC3E}">
        <p14:creationId xmlns:p14="http://schemas.microsoft.com/office/powerpoint/2010/main" val="410175496"/>
      </p:ext>
    </p:extLst>
  </p:cSld>
  <p:clrMapOvr>
    <a:masterClrMapping/>
  </p:clrMapOvr>
  <mc:AlternateContent xmlns:mc="http://schemas.openxmlformats.org/markup-compatibility/2006" xmlns:p14="http://schemas.microsoft.com/office/powerpoint/2010/main">
    <mc:Choice Requires="p14">
      <p:transition spd="slow" p14:dur="2000" advTm="137399"/>
    </mc:Choice>
    <mc:Fallback xmlns="">
      <p:transition spd="slow" advTm="137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9.8|2.7"/>
</p:tagLst>
</file>

<file path=ppt/tags/tag2.xml><?xml version="1.0" encoding="utf-8"?>
<p:tagLst xmlns:a="http://schemas.openxmlformats.org/drawingml/2006/main" xmlns:r="http://schemas.openxmlformats.org/officeDocument/2006/relationships" xmlns:p="http://schemas.openxmlformats.org/presentationml/2006/main">
  <p:tag name="TIMING" val="|41.5|42.8|20.8"/>
</p:tagLst>
</file>

<file path=ppt/theme/theme1.xml><?xml version="1.0" encoding="utf-8"?>
<a:theme xmlns:a="http://schemas.openxmlformats.org/drawingml/2006/main" name="Custom Design">
  <a:themeElements>
    <a:clrScheme name="TTD">
      <a:dk1>
        <a:srgbClr val="000000"/>
      </a:dk1>
      <a:lt1>
        <a:srgbClr val="FFFFFF"/>
      </a:lt1>
      <a:dk2>
        <a:srgbClr val="181818"/>
      </a:dk2>
      <a:lt2>
        <a:srgbClr val="181818"/>
      </a:lt2>
      <a:accent1>
        <a:srgbClr val="0069B3"/>
      </a:accent1>
      <a:accent2>
        <a:srgbClr val="181818"/>
      </a:accent2>
      <a:accent3>
        <a:srgbClr val="FFFEFF"/>
      </a:accent3>
      <a:accent4>
        <a:srgbClr val="009D3C"/>
      </a:accent4>
      <a:accent5>
        <a:srgbClr val="009F98"/>
      </a:accent5>
      <a:accent6>
        <a:srgbClr val="00A8D7"/>
      </a:accent6>
      <a:hlink>
        <a:srgbClr val="F39000"/>
      </a:hlink>
      <a:folHlink>
        <a:srgbClr val="FFFE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effectLst/>
      </a:spPr>
      <a:bodyPr tIns="90000" bIns="90000" rtlCol="0" anchor="ctr"/>
      <a:lstStyle>
        <a:defPPr algn="ctr">
          <a:defRPr sz="1600"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effectLst/>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1600" dirty="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4266a3f-340e-4517-b9b5-baad814dd1fe">
      <Terms xmlns="http://schemas.microsoft.com/office/infopath/2007/PartnerControls"/>
    </lcf76f155ced4ddcb4097134ff3c332f>
    <TaxCatchAll xmlns="74917e7d-df60-4b79-a8a4-eb1078388ae6" xsi:nil="true"/>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703DC1D43AB264CA1B7860CCC2C5D1D" ma:contentTypeVersion="20" ma:contentTypeDescription="Create a new document." ma:contentTypeScope="" ma:versionID="94d41d1bf9a05e567c9a859cb52496e9">
  <xsd:schema xmlns:xsd="http://www.w3.org/2001/XMLSchema" xmlns:xs="http://www.w3.org/2001/XMLSchema" xmlns:p="http://schemas.microsoft.com/office/2006/metadata/properties" xmlns:ns1="http://schemas.microsoft.com/sharepoint/v3" xmlns:ns2="b4266a3f-340e-4517-b9b5-baad814dd1fe" xmlns:ns3="74917e7d-df60-4b79-a8a4-eb1078388ae6" targetNamespace="http://schemas.microsoft.com/office/2006/metadata/properties" ma:root="true" ma:fieldsID="276759e1ebbcd1f7aa41109be782116a" ns1:_="" ns2:_="" ns3:_="">
    <xsd:import namespace="http://schemas.microsoft.com/sharepoint/v3"/>
    <xsd:import namespace="b4266a3f-340e-4517-b9b5-baad814dd1fe"/>
    <xsd:import namespace="74917e7d-df60-4b79-a8a4-eb1078388ae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1:_ip_UnifiedCompliancePolicyProperties" minOccurs="0"/>
                <xsd:element ref="ns1:_ip_UnifiedCompliancePolicyUIAc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4" nillable="true" ma:displayName="Unified Compliance Policy Properties" ma:hidden="true" ma:internalName="_ip_UnifiedCompliancePolicyProperties">
      <xsd:simpleType>
        <xsd:restriction base="dms:Note"/>
      </xsd:simpleType>
    </xsd:element>
    <xsd:element name="_ip_UnifiedCompliancePolicyUIAction" ma:index="2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4266a3f-340e-4517-b9b5-baad814dd1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87cb5ee-bea7-4c78-b6f5-76e94c38e28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4917e7d-df60-4b79-a8a4-eb1078388ae6"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a9dac67-c6ea-40c6-a390-00cce21a3f92}" ma:internalName="TaxCatchAll" ma:showField="CatchAllData" ma:web="74917e7d-df60-4b79-a8a4-eb1078388ae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59187C1-630C-405A-830B-EED062A49695}">
  <ds:schemaRefs>
    <ds:schemaRef ds:uri="http://schemas.microsoft.com/sharepoint/v3/contenttype/forms"/>
  </ds:schemaRefs>
</ds:datastoreItem>
</file>

<file path=customXml/itemProps2.xml><?xml version="1.0" encoding="utf-8"?>
<ds:datastoreItem xmlns:ds="http://schemas.openxmlformats.org/officeDocument/2006/customXml" ds:itemID="{EE0F876D-ECAD-49DD-95DE-E4DA3D4E9CA1}">
  <ds:schemaRefs>
    <ds:schemaRef ds:uri="b4266a3f-340e-4517-b9b5-baad814dd1fe"/>
    <ds:schemaRef ds:uri="http://purl.org/dc/dcmitype/"/>
    <ds:schemaRef ds:uri="http://purl.org/dc/elements/1.1/"/>
    <ds:schemaRef ds:uri="http://schemas.microsoft.com/office/infopath/2007/PartnerControls"/>
    <ds:schemaRef ds:uri="http://purl.org/dc/terms/"/>
    <ds:schemaRef ds:uri="http://schemas.microsoft.com/office/2006/documentManagement/types"/>
    <ds:schemaRef ds:uri="http://schemas.microsoft.com/office/2006/metadata/properties"/>
    <ds:schemaRef ds:uri="74917e7d-df60-4b79-a8a4-eb1078388ae6"/>
    <ds:schemaRef ds:uri="http://schemas.openxmlformats.org/package/2006/metadata/core-properties"/>
    <ds:schemaRef ds:uri="http://schemas.microsoft.com/sharepoint/v3"/>
    <ds:schemaRef ds:uri="http://www.w3.org/XML/1998/namespace"/>
  </ds:schemaRefs>
</ds:datastoreItem>
</file>

<file path=customXml/itemProps3.xml><?xml version="1.0" encoding="utf-8"?>
<ds:datastoreItem xmlns:ds="http://schemas.openxmlformats.org/officeDocument/2006/customXml" ds:itemID="{6A677E33-B589-44F2-8FE0-D3A2F14FF5E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4266a3f-340e-4517-b9b5-baad814dd1fe"/>
    <ds:schemaRef ds:uri="74917e7d-df60-4b79-a8a4-eb1078388ae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126</TotalTime>
  <Words>2755</Words>
  <Application>Microsoft Office PowerPoint</Application>
  <PresentationFormat>On-screen Show (16:9)</PresentationFormat>
  <Paragraphs>192</Paragraphs>
  <Slides>26</Slides>
  <Notes>10</Notes>
  <HiddenSlides>0</HiddenSlides>
  <MMClips>25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MS Mincho</vt:lpstr>
      <vt:lpstr>Arial</vt:lpstr>
      <vt:lpstr>Calibri</vt:lpstr>
      <vt:lpstr>Lato</vt:lpstr>
      <vt:lpstr>Segoe UI</vt:lpstr>
      <vt:lpstr>Times New Roman</vt:lpstr>
      <vt:lpstr>Custom Design</vt:lpstr>
      <vt:lpstr>Greater Manchester Make Smoking History Programme  Educational Seminars Series  Optimising the treatment of tobacco dependency Varenicline  </vt:lpstr>
      <vt:lpstr>Objectives</vt:lpstr>
      <vt:lpstr>PowerPoint Presentation</vt:lpstr>
      <vt:lpstr>The scale of the tobacco pandemic…… </vt:lpstr>
      <vt:lpstr>Smoking-related ill-health inequalities</vt:lpstr>
      <vt:lpstr>PowerPoint Presentation</vt:lpstr>
      <vt:lpstr>PowerPoint Presentation</vt:lpstr>
      <vt:lpstr>Valenicline</vt:lpstr>
      <vt:lpstr>The Cochrane review</vt:lpstr>
      <vt:lpstr>Prescribing of the  past</vt:lpstr>
      <vt:lpstr>A deep-dive into varenicline </vt:lpstr>
      <vt:lpstr>Varenicline – medications that act on the nicotinic receptor</vt:lpstr>
      <vt:lpstr>There is a wealth of evidence of efficacy of varenicline…….. </vt:lpstr>
      <vt:lpstr>Cochrane database of systematic reviews 2016 </vt:lpstr>
      <vt:lpstr>Conclusions of NICE technology appraisal 2007</vt:lpstr>
      <vt:lpstr>EAGLES trial</vt:lpstr>
      <vt:lpstr>EAGLES trial:  Neuropsychiatric safety outcomes</vt:lpstr>
      <vt:lpstr>Which medication worked best?</vt:lpstr>
      <vt:lpstr>Outcomes of EAGLES trial:  Neuropsychiatric adverse events</vt:lpstr>
      <vt:lpstr>Common side effects</vt:lpstr>
      <vt:lpstr>Systematic review and network meta-analysis:  Effectiveness of treatments for tobacco dependency 2021 </vt:lpstr>
      <vt:lpstr>A standardised &amp; structured intervention: The BTS framework </vt:lpstr>
      <vt:lpstr>PowerPoint Presentation</vt:lpstr>
      <vt:lpstr>The Framework: Block by block</vt:lpstr>
      <vt:lpstr>Conclusions </vt:lpstr>
      <vt:lpstr>Thank you for listening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Cytisine</dc:title>
  <dc:creator>Nathel Edger</dc:creator>
  <cp:lastModifiedBy>HOLLOWAY, Jessica (NHS GREATER MANCHESTER INTEGRATED CARE BOARD)</cp:lastModifiedBy>
  <cp:revision>14</cp:revision>
  <dcterms:created xsi:type="dcterms:W3CDTF">2024-01-21T23:21:21Z</dcterms:created>
  <dcterms:modified xsi:type="dcterms:W3CDTF">2024-11-19T20:22:49Z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0x010100A703DC1D43AB264CA1B7860CCC2C5D1D</vt:lpwstr>
  </property>
  <property fmtid="{D5CDD505-2E9C-101B-9397-08002B2CF9AE}" pid="3" name="MediaServiceImageTags">
    <vt:lpwstr/>
  </property>
</Properties>
</file>