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7" r:id="rId4"/>
  </p:sldMasterIdLst>
  <p:notesMasterIdLst>
    <p:notesMasterId r:id="rId37"/>
  </p:notesMasterIdLst>
  <p:handoutMasterIdLst>
    <p:handoutMasterId r:id="rId38"/>
  </p:handoutMasterIdLst>
  <p:sldIdLst>
    <p:sldId id="2147374848" r:id="rId5"/>
    <p:sldId id="2147374843" r:id="rId6"/>
    <p:sldId id="2147374797" r:id="rId7"/>
    <p:sldId id="2147374844" r:id="rId8"/>
    <p:sldId id="2147374845" r:id="rId9"/>
    <p:sldId id="2147374846" r:id="rId10"/>
    <p:sldId id="1563" r:id="rId11"/>
    <p:sldId id="2147374723" r:id="rId12"/>
    <p:sldId id="2147374812" r:id="rId13"/>
    <p:sldId id="2147374724" r:id="rId14"/>
    <p:sldId id="1670" r:id="rId15"/>
    <p:sldId id="2147374741" r:id="rId16"/>
    <p:sldId id="2147374806" r:id="rId17"/>
    <p:sldId id="2147374718" r:id="rId18"/>
    <p:sldId id="1673" r:id="rId19"/>
    <p:sldId id="2147374707" r:id="rId20"/>
    <p:sldId id="2147374749" r:id="rId21"/>
    <p:sldId id="2147374742" r:id="rId22"/>
    <p:sldId id="2147374719" r:id="rId23"/>
    <p:sldId id="2147374743" r:id="rId24"/>
    <p:sldId id="2147374720" r:id="rId25"/>
    <p:sldId id="2147374711" r:id="rId26"/>
    <p:sldId id="2147374705" r:id="rId27"/>
    <p:sldId id="2147374744" r:id="rId28"/>
    <p:sldId id="1632" r:id="rId29"/>
    <p:sldId id="2147374802" r:id="rId30"/>
    <p:sldId id="393" r:id="rId31"/>
    <p:sldId id="327" r:id="rId32"/>
    <p:sldId id="2147374809" r:id="rId33"/>
    <p:sldId id="2147374847" r:id="rId34"/>
    <p:sldId id="2147374816" r:id="rId35"/>
    <p:sldId id="2147374814" r:id="rId3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B3"/>
    <a:srgbClr val="F47721"/>
    <a:srgbClr val="D1D6E7"/>
    <a:srgbClr val="425563"/>
    <a:srgbClr val="E6D4D2"/>
    <a:srgbClr val="CBEDD1"/>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8"/>
    <p:restoredTop sz="94739"/>
  </p:normalViewPr>
  <p:slideViewPr>
    <p:cSldViewPr snapToGrid="0">
      <p:cViewPr varScale="1">
        <p:scale>
          <a:sx n="135" d="100"/>
          <a:sy n="135" d="100"/>
        </p:scale>
        <p:origin x="942" y="12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663C334-78CA-4E1A-9D54-3E3430963041}" type="datetime1">
              <a:rPr lang="en-GB" smtClean="0"/>
              <a:t>06/11/2025</a:t>
            </a:fld>
            <a:endParaRPr lang="en-GB"/>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4CC6D6D-E986-427F-AD9C-4E9408DDBE53}" type="slidenum">
              <a:rPr lang="en-GB" smtClean="0"/>
              <a:t>‹#›</a:t>
            </a:fld>
            <a:endParaRPr lang="en-GB"/>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38705E-AAE8-4335-B5A5-B8C4E9E55DA7}" type="datetime1">
              <a:rPr lang="en-GB" smtClean="0"/>
              <a:pPr/>
              <a:t>06/11/2025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15A580F-E35D-42E1-AF82-E41CC201EA91}" type="slidenum">
              <a:rPr lang="en-GB" noProof="0" smtClean="0"/>
              <a:t>‹#›</a:t>
            </a:fld>
            <a:endParaRPr lang="en-GB" noProof="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hf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C8DC1-D244-4839-9986-0ADF9C789D4D}" type="slidenum">
              <a:rPr lang="en-GB" smtClean="0"/>
              <a:pPr/>
              <a:t>6</a:t>
            </a:fld>
            <a:endParaRPr lang="en-GB" dirty="0"/>
          </a:p>
        </p:txBody>
      </p:sp>
    </p:spTree>
    <p:extLst>
      <p:ext uri="{BB962C8B-B14F-4D97-AF65-F5344CB8AC3E}">
        <p14:creationId xmlns:p14="http://schemas.microsoft.com/office/powerpoint/2010/main" val="1603610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a:t>
            </a:r>
            <a:r>
              <a:rPr lang="en-US" baseline="0" dirty="0"/>
              <a:t> myth about nicotine and smoking is that nicotine is harmful. This is not true.</a:t>
            </a:r>
          </a:p>
          <a:p>
            <a:endParaRPr lang="en-US" baseline="0" dirty="0"/>
          </a:p>
          <a:p>
            <a:r>
              <a:rPr lang="en-US" baseline="0" dirty="0"/>
              <a:t>Whilst nicotine is the source of the dependency and addiction it is NOT the cause of death, cancer, lung disease, heart disease or any of the illnesses and devastation caused by smoking tobacco. Nicotine can cause side effects such as nausea or light-headiness, often experienced if a person smokes for the first time but these are not dangerous and rapidly subside.  </a:t>
            </a:r>
          </a:p>
          <a:p>
            <a:endParaRPr lang="en-US" baseline="0" dirty="0"/>
          </a:p>
          <a:p>
            <a:r>
              <a:rPr lang="en-US" baseline="0" dirty="0"/>
              <a:t>When tobacco is burnt it produces a toxic cloud of poisonous chemicals that includes tar, carbon monoxide, benzene (found in petrol), formaldehyde, arsenic (poison gas), cadmium (used in batteries), polonium (radioactive substance), </a:t>
            </a:r>
            <a:r>
              <a:rPr lang="en-US" baseline="0" dirty="0" err="1"/>
              <a:t>polycylic</a:t>
            </a:r>
            <a:r>
              <a:rPr lang="en-US" baseline="0" dirty="0"/>
              <a:t> aromatic hydrocarbons – cancer causing chemicals and many </a:t>
            </a:r>
            <a:r>
              <a:rPr lang="en-US" baseline="0" dirty="0" err="1"/>
              <a:t>many</a:t>
            </a:r>
            <a:r>
              <a:rPr lang="en-US" baseline="0" dirty="0"/>
              <a:t> more. It is these chemicals, when inhaled into the body that cause all the diseases of smoking. </a:t>
            </a:r>
          </a:p>
          <a:p>
            <a:endParaRPr lang="en-US" baseline="0" dirty="0"/>
          </a:p>
          <a:p>
            <a:r>
              <a:rPr lang="en-US" baseline="0" dirty="0"/>
              <a:t>Public Health England confirm in their publication PH45 that nicotine causes no increase in death, cancer or cardiovascular events. It is a very similar chemical to caffeine – it causes the same mild vasoconstriction and increased heart rate that caffeine does, the difference being in the brain caffeine works on the sleep hormone adenosine and nicotine works with dopamine. </a:t>
            </a:r>
          </a:p>
          <a:p>
            <a:endParaRPr lang="en-US" baseline="0" dirty="0"/>
          </a:p>
          <a:p>
            <a:r>
              <a:rPr lang="en-US" baseline="0" dirty="0"/>
              <a:t>When a smoker understands the two critical pieces of information we just covered it can be an eye-opening and game-changing moment</a:t>
            </a:r>
          </a:p>
          <a:p>
            <a:pPr marL="171450" indent="-171450">
              <a:buFontTx/>
              <a:buChar char="-"/>
            </a:pPr>
            <a:r>
              <a:rPr lang="en-US" baseline="0" dirty="0"/>
              <a:t>Smoking does not help relive symptoms of anxiety and worry, it is the cause of them and those symptoms would not be there is they did not smoke</a:t>
            </a:r>
          </a:p>
          <a:p>
            <a:pPr marL="171450" indent="-171450">
              <a:buFontTx/>
              <a:buChar char="-"/>
            </a:pPr>
            <a:r>
              <a:rPr lang="en-US" baseline="0" dirty="0"/>
              <a:t>The substance that they are addicted to and crave is actually doing them no harm, it is also the other dangerous chemicals from tobacco that are doing all the harm (so why not get their nicotine a different way…???)</a:t>
            </a:r>
          </a:p>
        </p:txBody>
      </p:sp>
    </p:spTree>
    <p:extLst>
      <p:ext uri="{BB962C8B-B14F-4D97-AF65-F5344CB8AC3E}">
        <p14:creationId xmlns:p14="http://schemas.microsoft.com/office/powerpoint/2010/main" val="1965412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first look at the basics.</a:t>
            </a:r>
            <a:r>
              <a:rPr lang="en-GB" baseline="0" dirty="0"/>
              <a:t> </a:t>
            </a:r>
          </a:p>
          <a:p>
            <a:endParaRPr lang="en-GB" baseline="0" dirty="0"/>
          </a:p>
          <a:p>
            <a:r>
              <a:rPr lang="en-GB" baseline="0" dirty="0"/>
              <a:t>E-cigarettes are a tool to help a smoker to stop smoking tobacco. I personally do like the name e-cigarettes are they are not cigarettes and contain </a:t>
            </a:r>
            <a:r>
              <a:rPr lang="en-GB" b="1" baseline="0" dirty="0"/>
              <a:t>no tobacco. </a:t>
            </a:r>
            <a:endParaRPr lang="en-GB" b="0" baseline="0" dirty="0"/>
          </a:p>
          <a:p>
            <a:endParaRPr lang="en-GB" b="0" baseline="0" dirty="0"/>
          </a:p>
          <a:p>
            <a:r>
              <a:rPr lang="en-GB" b="0" baseline="0" dirty="0"/>
              <a:t>This is a critical point that all through this presentation we have discussed the importance of helping a smoker to stop using tobacco. Tobacco is the harmful substance that produces over 5000 poisonous chemicals when burnt. Nicotine is a harmless substance and so nicotine replacement therapy aims to provide that nicotine is a safe way that isn't tobacco. NRT does not take away the nicotine dependency but it stops the user from smoking tobacco. Electronic cigarettes do the same thing and can be thought of as a different strategy of nicotine replacement. E-cigarettes heat a liquid nicotine to produce a vapour that the user inhales, hence the much preferred term ‘vaping’. The liquid is heated to approximately 300 degrees Celsius (unlike tobacco which burns at approximately 800 degrees Celsius). Therefore, inherently vaping is much less harmful than smoking tobacco. The terminology here is very important – </a:t>
            </a:r>
            <a:r>
              <a:rPr lang="en-GB" b="1" baseline="0" dirty="0"/>
              <a:t>significantly less harmful. Not safe. </a:t>
            </a:r>
            <a:r>
              <a:rPr lang="en-GB" b="0" baseline="0" dirty="0"/>
              <a:t> </a:t>
            </a:r>
          </a:p>
          <a:p>
            <a:endParaRPr lang="en-GB" b="0" baseline="0" dirty="0"/>
          </a:p>
          <a:p>
            <a:r>
              <a:rPr lang="en-GB" b="0" baseline="0" dirty="0"/>
              <a:t>The liquid contains nicotine and an alcohol-based solvent propylene glycol. Much like tar droplets facilitate nicotine transportation deep into the lungs, the alcohol droplets provide a similar nicotine transportation system. Therefore vaping is the only nicotine replacement strategy that uses alveolar absorption of nicotine like smoking. It is therefore able to provide faster and higher blood nicotine levels. Inhaling anything other than clean air into the lungs is likely to have consequences and could trigger inflammation. Propylene Glycol is the same substance used in ‘fake smoke’ in theatrical productions &amp; theatre workers exposed to this often have higher levels of cough than other workers. Inhaling air pollution can lead to airway inflammation. So, inhaling this vapour into the lungs may have the potential to cause inflammation or worsen asthmatic airways but in comparison to the deadly damage that tobacco smoker does, it has significantly less harmful and is a way for a smoker to stop smoking tobacco. </a:t>
            </a:r>
          </a:p>
          <a:p>
            <a:endParaRPr lang="en-GB" b="0" baseline="0" dirty="0"/>
          </a:p>
          <a:p>
            <a:r>
              <a:rPr lang="en-GB" b="0" baseline="0" dirty="0"/>
              <a:t>Vaping is exceptionally popular in the UK as a stop smoking tool and over 3 million people vape in the UK. The reasons they are popular are:</a:t>
            </a:r>
          </a:p>
          <a:p>
            <a:pPr marL="171450" indent="-171450">
              <a:buFont typeface="Arial" panose="020B0604020202020204" pitchFamily="34" charset="0"/>
              <a:buChar char="•"/>
            </a:pPr>
            <a:r>
              <a:rPr lang="en-GB" b="0" baseline="0" dirty="0"/>
              <a:t>The higher and faster blood levels of nicotine equates to better craving relief and reduces the change of relapsing back to tobacco</a:t>
            </a:r>
          </a:p>
          <a:p>
            <a:pPr marL="171450" indent="-171450">
              <a:buFont typeface="Arial" panose="020B0604020202020204" pitchFamily="34" charset="0"/>
              <a:buChar char="•"/>
            </a:pPr>
            <a:r>
              <a:rPr lang="en-GB" b="0" baseline="0" dirty="0"/>
              <a:t>It mimics the hand to mouth action of smoking but also mimics the action of inhaling and the has the same sensation of something hitting the back of the throat which is an important part of the habit of smoking. </a:t>
            </a:r>
          </a:p>
          <a:p>
            <a:pPr marL="171450" indent="-171450">
              <a:buFont typeface="Arial" panose="020B0604020202020204" pitchFamily="34" charset="0"/>
              <a:buChar char="•"/>
            </a:pPr>
            <a:r>
              <a:rPr lang="en-GB" b="0" baseline="0" dirty="0"/>
              <a:t>E-cigarettes are very readily available on most high streets. Many smokers want to stop but have not been given access to the right medications and services so look for easily accessible ways to stop smoking like vaping. </a:t>
            </a:r>
          </a:p>
          <a:p>
            <a:pPr marL="171450" indent="-171450">
              <a:buFont typeface="Arial" panose="020B0604020202020204" pitchFamily="34" charset="0"/>
              <a:buChar char="•"/>
            </a:pPr>
            <a:r>
              <a:rPr lang="en-GB" b="0" baseline="0" dirty="0"/>
              <a:t>They are significantly cheaper than cigarettes   </a:t>
            </a:r>
          </a:p>
          <a:p>
            <a:endParaRPr lang="en-GB" b="0" baseline="0" dirty="0"/>
          </a:p>
          <a:p>
            <a:r>
              <a:rPr lang="en-GB" b="0" baseline="0" dirty="0"/>
              <a:t> </a:t>
            </a:r>
            <a:r>
              <a:rPr lang="en-GB" b="1" dirty="0"/>
              <a:t> </a:t>
            </a:r>
          </a:p>
          <a:p>
            <a:endParaRPr lang="en-GB" b="1" dirty="0"/>
          </a:p>
        </p:txBody>
      </p:sp>
    </p:spTree>
    <p:extLst>
      <p:ext uri="{BB962C8B-B14F-4D97-AF65-F5344CB8AC3E}">
        <p14:creationId xmlns:p14="http://schemas.microsoft.com/office/powerpoint/2010/main" val="381681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evidence base supports these statements.</a:t>
            </a:r>
            <a:r>
              <a:rPr lang="en-GB" baseline="0" dirty="0"/>
              <a:t> </a:t>
            </a:r>
          </a:p>
          <a:p>
            <a:endParaRPr lang="en-GB" baseline="0" dirty="0"/>
          </a:p>
          <a:p>
            <a:r>
              <a:rPr lang="en-GB" baseline="0" dirty="0"/>
              <a:t>This is a UK randomised controlled trial of vaping vs NRT, completed in UK stop smoking services and involving nearly 900 patients. </a:t>
            </a:r>
          </a:p>
          <a:p>
            <a:r>
              <a:rPr lang="en-GB" baseline="0" dirty="0"/>
              <a:t>Participants were randomised to 3 months of NRT or an e-cigarette starter kit. So this was a head to head trial of NRT versus vaping. All participants received behavioural change support for at least 4 weeks as part of the study. </a:t>
            </a:r>
          </a:p>
          <a:p>
            <a:r>
              <a:rPr lang="en-GB" baseline="0" dirty="0"/>
              <a:t>The result was that vaping was nearly twice as effective as NRT for smoking cessation 18% vs 9.9%</a:t>
            </a:r>
          </a:p>
          <a:p>
            <a:r>
              <a:rPr lang="en-GB" baseline="0" dirty="0"/>
              <a:t>The adverse events reflect the absorption mechanism of NRT and vaping (higher rates of nausea in the NRT when swallowing nicotine leads to these symptoms) and higher rates of throat irritation from the inhalation with vaping). </a:t>
            </a:r>
          </a:p>
          <a:p>
            <a:r>
              <a:rPr lang="en-GB" baseline="0" dirty="0"/>
              <a:t>There was less cough and sputum in the vaping group because there were less people smoking in the vaping arm and this further supports that although vaping itself is not risk free and is likely to cause some cough and sputum – it is significantly less harmful than smoking tobacco. </a:t>
            </a:r>
          </a:p>
          <a:p>
            <a:endParaRPr lang="en-GB" baseline="0" dirty="0"/>
          </a:p>
          <a:p>
            <a:r>
              <a:rPr lang="en-GB" baseline="0" dirty="0"/>
              <a:t>A further evaluation also demonstrated e-cigarettes to be remarkably cost-effective at £65/QALY </a:t>
            </a:r>
          </a:p>
        </p:txBody>
      </p:sp>
    </p:spTree>
    <p:extLst>
      <p:ext uri="{BB962C8B-B14F-4D97-AF65-F5344CB8AC3E}">
        <p14:creationId xmlns:p14="http://schemas.microsoft.com/office/powerpoint/2010/main" val="638785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C8DC1-D244-4839-9986-0ADF9C789D4D}" type="slidenum">
              <a:rPr lang="en-GB" smtClean="0"/>
              <a:pPr/>
              <a:t>22</a:t>
            </a:fld>
            <a:endParaRPr lang="en-GB" dirty="0"/>
          </a:p>
        </p:txBody>
      </p:sp>
    </p:spTree>
    <p:extLst>
      <p:ext uri="{BB962C8B-B14F-4D97-AF65-F5344CB8AC3E}">
        <p14:creationId xmlns:p14="http://schemas.microsoft.com/office/powerpoint/2010/main" val="2717388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a:t>
            </a:r>
          </a:p>
          <a:p>
            <a:endParaRPr lang="en-GB" dirty="0"/>
          </a:p>
          <a:p>
            <a:r>
              <a:rPr lang="en-GB" dirty="0"/>
              <a:t>In 2019 ther</a:t>
            </a:r>
            <a:r>
              <a:rPr lang="en-GB" baseline="0" dirty="0"/>
              <a:t>e were concerns raised over an ‘epidemic’ of vaping-associated lung Injury and deaths in America.  </a:t>
            </a:r>
          </a:p>
          <a:p>
            <a:endParaRPr lang="en-GB" baseline="0" dirty="0"/>
          </a:p>
          <a:p>
            <a:r>
              <a:rPr lang="en-GB" baseline="0" dirty="0"/>
              <a:t>In the UK the vaping industry is heavily regulated so that the manufacture of products is required to be to a standard and the components of devices and liquids regulated. The UK only allows propylene glycol solvent for example. Within this regulation, there have been very few reported adverse events (adverse events are reported via the yellow card system) in the last 10 years of the vaping industry.</a:t>
            </a:r>
          </a:p>
          <a:p>
            <a:endParaRPr lang="en-GB" baseline="0" dirty="0"/>
          </a:p>
          <a:p>
            <a:r>
              <a:rPr lang="en-GB" baseline="0" dirty="0"/>
              <a:t>However, in the US there is little regulation. From a CDC investigation the cause of vaping related lung injury was vitamin E acetate – an oil used in </a:t>
            </a:r>
            <a:r>
              <a:rPr lang="en-GB" baseline="0" dirty="0" err="1"/>
              <a:t>illict</a:t>
            </a:r>
            <a:r>
              <a:rPr lang="en-GB" baseline="0" dirty="0"/>
              <a:t> liquids with cannabis – cannabis can only be dissolved in an oil solvent (not propylene glycol). Inhaling the vapour of these illicit cannabis oil liquids is highly dangerous and must be banned. </a:t>
            </a:r>
          </a:p>
          <a:p>
            <a:endParaRPr lang="en-GB" baseline="0" dirty="0"/>
          </a:p>
          <a:p>
            <a:r>
              <a:rPr lang="en-GB" baseline="0" dirty="0"/>
              <a:t>It should not however, prevent the use of vaping of regulated nicotine liquid as a smoking cessation tool. It is important that people that vape are aware they must not but illicit liquids and should only buy from registered UK </a:t>
            </a:r>
            <a:r>
              <a:rPr lang="en-GB" baseline="0" dirty="0" err="1"/>
              <a:t>vendours</a:t>
            </a:r>
            <a:r>
              <a:rPr lang="en-GB" baseline="0" dirty="0"/>
              <a:t>.    </a:t>
            </a:r>
            <a:endParaRPr lang="en-GB" dirty="0"/>
          </a:p>
        </p:txBody>
      </p:sp>
    </p:spTree>
    <p:extLst>
      <p:ext uri="{BB962C8B-B14F-4D97-AF65-F5344CB8AC3E}">
        <p14:creationId xmlns:p14="http://schemas.microsoft.com/office/powerpoint/2010/main" val="750506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C8DC1-D244-4839-9986-0ADF9C789D4D}" type="slidenum">
              <a:rPr lang="en-GB" smtClean="0"/>
              <a:pPr/>
              <a:t>31</a:t>
            </a:fld>
            <a:endParaRPr lang="en-GB" dirty="0"/>
          </a:p>
        </p:txBody>
      </p:sp>
    </p:spTree>
    <p:extLst>
      <p:ext uri="{BB962C8B-B14F-4D97-AF65-F5344CB8AC3E}">
        <p14:creationId xmlns:p14="http://schemas.microsoft.com/office/powerpoint/2010/main" val="51864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C8DC1-D244-4839-9986-0ADF9C789D4D}" type="slidenum">
              <a:rPr lang="en-GB" smtClean="0"/>
              <a:pPr/>
              <a:t>32</a:t>
            </a:fld>
            <a:endParaRPr lang="en-GB" dirty="0"/>
          </a:p>
        </p:txBody>
      </p:sp>
    </p:spTree>
    <p:extLst>
      <p:ext uri="{BB962C8B-B14F-4D97-AF65-F5344CB8AC3E}">
        <p14:creationId xmlns:p14="http://schemas.microsoft.com/office/powerpoint/2010/main" val="2060897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5068-2F23-B444-A24F-1C2F630CF1E5}"/>
              </a:ext>
            </a:extLst>
          </p:cNvPr>
          <p:cNvSpPr>
            <a:spLocks noGrp="1"/>
          </p:cNvSpPr>
          <p:nvPr>
            <p:ph type="ctrTitle"/>
          </p:nvPr>
        </p:nvSpPr>
        <p:spPr>
          <a:xfrm>
            <a:off x="496375" y="414134"/>
            <a:ext cx="6831211" cy="533744"/>
          </a:xfrm>
          <a:prstGeom prst="rect">
            <a:avLst/>
          </a:prstGeom>
        </p:spPr>
        <p:txBody>
          <a:bodyPr anchor="ctr"/>
          <a:lstStyle>
            <a:lvl1pPr algn="l">
              <a:defRPr sz="2400" b="1">
                <a:solidFill>
                  <a:schemeClr val="accent1"/>
                </a:solidFill>
              </a:defRPr>
            </a:lvl1pPr>
          </a:lstStyle>
          <a:p>
            <a:r>
              <a:rPr lang="en-US" dirty="0"/>
              <a:t>Click to edit Master title style</a:t>
            </a:r>
          </a:p>
        </p:txBody>
      </p:sp>
      <p:sp>
        <p:nvSpPr>
          <p:cNvPr id="5" name="Title 5">
            <a:extLst>
              <a:ext uri="{FF2B5EF4-FFF2-40B4-BE49-F238E27FC236}">
                <a16:creationId xmlns:a16="http://schemas.microsoft.com/office/drawing/2014/main" id="{9FD0670A-E44A-00A0-C18B-68C9552C1E87}"/>
              </a:ext>
              <a:ext uri="{C183D7F6-B498-43B3-948B-1728B52AA6E4}">
                <adec:decorative xmlns:adec="http://schemas.microsoft.com/office/drawing/2017/decorative" val="1"/>
              </a:ext>
            </a:extLst>
          </p:cNvPr>
          <p:cNvSpPr txBox="1">
            <a:spLocks/>
          </p:cNvSpPr>
          <p:nvPr userDrawn="1"/>
        </p:nvSpPr>
        <p:spPr>
          <a:xfrm>
            <a:off x="600878" y="406376"/>
            <a:ext cx="5248714" cy="401499"/>
          </a:xfrm>
          <a:prstGeom prst="rect">
            <a:avLst/>
          </a:prstGeom>
        </p:spPr>
        <p:txBody>
          <a:bodyP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endParaRPr lang="en-GB" sz="2400" b="1" dirty="0">
              <a:solidFill>
                <a:schemeClr val="accent1"/>
              </a:solidFill>
            </a:endParaRPr>
          </a:p>
        </p:txBody>
      </p:sp>
      <p:pic>
        <p:nvPicPr>
          <p:cNvPr id="3" name="Picture 2" descr="A logo with black text&#10;&#10;Description automatically generated">
            <a:extLst>
              <a:ext uri="{FF2B5EF4-FFF2-40B4-BE49-F238E27FC236}">
                <a16:creationId xmlns:a16="http://schemas.microsoft.com/office/drawing/2014/main" id="{CD95E005-F8EE-AA08-6DB6-13EB8A765A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2079" y="178352"/>
            <a:ext cx="2414369" cy="912660"/>
          </a:xfrm>
          <a:prstGeom prst="rect">
            <a:avLst/>
          </a:prstGeom>
        </p:spPr>
      </p:pic>
    </p:spTree>
    <p:extLst>
      <p:ext uri="{BB962C8B-B14F-4D97-AF65-F5344CB8AC3E}">
        <p14:creationId xmlns:p14="http://schemas.microsoft.com/office/powerpoint/2010/main" val="3295273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326F4BF-084A-CECB-3C13-CE2638735889}"/>
              </a:ext>
            </a:extLst>
          </p:cNvPr>
          <p:cNvCxnSpPr/>
          <p:nvPr/>
        </p:nvCxnSpPr>
        <p:spPr>
          <a:xfrm>
            <a:off x="535577" y="3358700"/>
            <a:ext cx="405245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229509"/>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2C50080-2430-D040-AA97-5F3B18420EE6}"/>
              </a:ext>
            </a:extLst>
          </p:cNvPr>
          <p:cNvSpPr>
            <a:spLocks noGrp="1"/>
          </p:cNvSpPr>
          <p:nvPr>
            <p:ph type="subTitle" idx="1" hasCustomPrompt="1"/>
          </p:nvPr>
        </p:nvSpPr>
        <p:spPr>
          <a:xfrm>
            <a:off x="5878285" y="4389120"/>
            <a:ext cx="2858211" cy="754380"/>
          </a:xfrm>
          <a:prstGeom prst="rect">
            <a:avLst/>
          </a:prstGeom>
        </p:spPr>
        <p:txBody>
          <a:bodyPr>
            <a:normAutofit/>
          </a:bodyPr>
          <a:lstStyle>
            <a:lvl1pPr marL="0" indent="0" algn="r">
              <a:buNone/>
              <a:defRPr sz="1200" b="0">
                <a:solidFill>
                  <a:srgbClr val="425563"/>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by: John Smith</a:t>
            </a:r>
            <a:br>
              <a:rPr lang="en-US"/>
            </a:br>
            <a:r>
              <a:rPr lang="en-US"/>
              <a:t>Date to go here</a:t>
            </a:r>
          </a:p>
        </p:txBody>
      </p:sp>
      <p:sp>
        <p:nvSpPr>
          <p:cNvPr id="4" name="Title 1">
            <a:extLst>
              <a:ext uri="{FF2B5EF4-FFF2-40B4-BE49-F238E27FC236}">
                <a16:creationId xmlns:a16="http://schemas.microsoft.com/office/drawing/2014/main" id="{0065C174-ED0C-A44F-851C-56713AD9161A}"/>
              </a:ext>
            </a:extLst>
          </p:cNvPr>
          <p:cNvSpPr>
            <a:spLocks noGrp="1"/>
          </p:cNvSpPr>
          <p:nvPr>
            <p:ph type="ctrTitle" hasCustomPrompt="1"/>
          </p:nvPr>
        </p:nvSpPr>
        <p:spPr>
          <a:xfrm>
            <a:off x="535577" y="2272937"/>
            <a:ext cx="8126171" cy="937565"/>
          </a:xfrm>
          <a:prstGeom prst="rect">
            <a:avLst/>
          </a:prstGeom>
        </p:spPr>
        <p:txBody>
          <a:bodyPr anchor="b">
            <a:normAutofit/>
          </a:bodyPr>
          <a:lstStyle>
            <a:lvl1pPr algn="l">
              <a:defRPr sz="2700">
                <a:solidFill>
                  <a:schemeClr val="bg1"/>
                </a:solidFill>
                <a:latin typeface="Arial" panose="020B0604020202020204" pitchFamily="34" charset="0"/>
                <a:cs typeface="Arial" panose="020B0604020202020204" pitchFamily="34" charset="0"/>
              </a:defRPr>
            </a:lvl1pPr>
          </a:lstStyle>
          <a:p>
            <a:r>
              <a:rPr lang="en-US"/>
              <a:t>Presentation title to go in here</a:t>
            </a:r>
          </a:p>
        </p:txBody>
      </p:sp>
    </p:spTree>
    <p:extLst>
      <p:ext uri="{BB962C8B-B14F-4D97-AF65-F5344CB8AC3E}">
        <p14:creationId xmlns:p14="http://schemas.microsoft.com/office/powerpoint/2010/main" val="3797740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F16397-FE65-A44E-8565-615E9F88D85D}"/>
              </a:ext>
            </a:extLst>
          </p:cNvPr>
          <p:cNvSpPr>
            <a:spLocks noGrp="1"/>
          </p:cNvSpPr>
          <p:nvPr>
            <p:ph type="ctrTitle" hasCustomPrompt="1"/>
          </p:nvPr>
        </p:nvSpPr>
        <p:spPr>
          <a:xfrm>
            <a:off x="535578" y="2272937"/>
            <a:ext cx="5038997" cy="937565"/>
          </a:xfrm>
          <a:prstGeom prst="rect">
            <a:avLst/>
          </a:prstGeom>
        </p:spPr>
        <p:txBody>
          <a:bodyPr anchor="b">
            <a:normAutofit/>
          </a:bodyPr>
          <a:lstStyle>
            <a:lvl1pPr algn="l">
              <a:defRPr sz="2700">
                <a:solidFill>
                  <a:schemeClr val="bg1"/>
                </a:solidFill>
                <a:latin typeface="Arial" panose="020B0604020202020204" pitchFamily="34" charset="0"/>
                <a:cs typeface="Arial" panose="020B0604020202020204" pitchFamily="34" charset="0"/>
              </a:defRPr>
            </a:lvl1pPr>
          </a:lstStyle>
          <a:p>
            <a:r>
              <a:rPr lang="en-US"/>
              <a:t>Divider title to go in here</a:t>
            </a:r>
          </a:p>
        </p:txBody>
      </p:sp>
    </p:spTree>
    <p:extLst>
      <p:ext uri="{BB962C8B-B14F-4D97-AF65-F5344CB8AC3E}">
        <p14:creationId xmlns:p14="http://schemas.microsoft.com/office/powerpoint/2010/main" val="46993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EC2A31-E853-422A-A486-19BD02ECBB56}"/>
              </a:ext>
            </a:extLst>
          </p:cNvPr>
          <p:cNvSpPr>
            <a:spLocks noGrp="1"/>
          </p:cNvSpPr>
          <p:nvPr>
            <p:ph type="dt" sz="half" idx="10"/>
          </p:nvPr>
        </p:nvSpPr>
        <p:spPr/>
        <p:txBody>
          <a:bodyPr/>
          <a:lstStyle>
            <a:lvl1pPr>
              <a:defRPr b="0" i="0">
                <a:latin typeface="Arial" panose="020B0604020202020204" pitchFamily="34" charset="0"/>
              </a:defRPr>
            </a:lvl1pPr>
          </a:lstStyle>
          <a:p>
            <a:fld id="{F1804A17-F784-44D0-AA89-41ED815956C5}" type="datetimeFigureOut">
              <a:rPr lang="en-GB" smtClean="0"/>
              <a:pPr/>
              <a:t>06/11/2025</a:t>
            </a:fld>
            <a:endParaRPr lang="en-GB" dirty="0"/>
          </a:p>
        </p:txBody>
      </p:sp>
      <p:sp>
        <p:nvSpPr>
          <p:cNvPr id="3" name="Footer Placeholder 2">
            <a:extLst>
              <a:ext uri="{FF2B5EF4-FFF2-40B4-BE49-F238E27FC236}">
                <a16:creationId xmlns:a16="http://schemas.microsoft.com/office/drawing/2014/main" id="{EC9D03B8-3F46-40DB-A416-A2DA7F1AB591}"/>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4" name="Slide Number Placeholder 3">
            <a:extLst>
              <a:ext uri="{FF2B5EF4-FFF2-40B4-BE49-F238E27FC236}">
                <a16:creationId xmlns:a16="http://schemas.microsoft.com/office/drawing/2014/main" id="{E9058CD1-FE3C-48F2-B82A-630274B43B2B}"/>
              </a:ext>
            </a:extLst>
          </p:cNvPr>
          <p:cNvSpPr>
            <a:spLocks noGrp="1"/>
          </p:cNvSpPr>
          <p:nvPr>
            <p:ph type="sldNum" sz="quarter" idx="12"/>
          </p:nvPr>
        </p:nvSpPr>
        <p:spPr/>
        <p:txBody>
          <a:bodyPr/>
          <a:lstStyle>
            <a:lvl1pPr>
              <a:defRPr b="0" i="0">
                <a:latin typeface="Arial" panose="020B0604020202020204" pitchFamily="34" charset="0"/>
              </a:defRPr>
            </a:lvl1pPr>
          </a:lstStyle>
          <a:p>
            <a:fld id="{2A4E8A0A-3FF9-4DB4-8EE4-449CECE41901}" type="slidenum">
              <a:rPr lang="en-GB" smtClean="0"/>
              <a:pPr/>
              <a:t>‹#›</a:t>
            </a:fld>
            <a:endParaRPr lang="en-GB"/>
          </a:p>
        </p:txBody>
      </p:sp>
    </p:spTree>
    <p:extLst>
      <p:ext uri="{BB962C8B-B14F-4D97-AF65-F5344CB8AC3E}">
        <p14:creationId xmlns:p14="http://schemas.microsoft.com/office/powerpoint/2010/main" val="147475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71EA-FC25-4B67-85DA-A2EA5CCEA753}"/>
              </a:ext>
            </a:extLst>
          </p:cNvPr>
          <p:cNvSpPr>
            <a:spLocks noGrp="1"/>
          </p:cNvSpPr>
          <p:nvPr>
            <p:ph type="title"/>
          </p:nvPr>
        </p:nvSpPr>
        <p:spPr>
          <a:xfrm>
            <a:off x="628650" y="471862"/>
            <a:ext cx="7886700" cy="379786"/>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8F6A4E-32A8-420A-97DB-0DFF9F98EFF5}"/>
              </a:ext>
            </a:extLst>
          </p:cNvPr>
          <p:cNvSpPr>
            <a:spLocks noGrp="1"/>
          </p:cNvSpPr>
          <p:nvPr>
            <p:ph idx="1"/>
          </p:nvPr>
        </p:nvSpPr>
        <p:spPr>
          <a:xfrm>
            <a:off x="628650" y="1057835"/>
            <a:ext cx="7886700" cy="35744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EB04AD-9EED-4C37-9205-F9212F43EE7B}"/>
              </a:ext>
            </a:extLst>
          </p:cNvPr>
          <p:cNvSpPr>
            <a:spLocks noGrp="1"/>
          </p:cNvSpPr>
          <p:nvPr>
            <p:ph type="dt" sz="half" idx="10"/>
          </p:nvPr>
        </p:nvSpPr>
        <p:spPr/>
        <p:txBody>
          <a:bodyPr/>
          <a:lstStyle>
            <a:lvl1pPr>
              <a:defRPr b="0" i="0">
                <a:latin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C5287059-7D18-447A-AAFA-76320FF0E376}"/>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C36662AB-8DC9-4285-A0DA-D71AA1DAD19B}"/>
              </a:ext>
            </a:extLst>
          </p:cNvPr>
          <p:cNvSpPr>
            <a:spLocks noGrp="1"/>
          </p:cNvSpPr>
          <p:nvPr>
            <p:ph type="sldNum" sz="quarter" idx="12"/>
          </p:nvPr>
        </p:nvSpPr>
        <p:spPr/>
        <p:txBody>
          <a:bodyPr/>
          <a:lstStyle>
            <a:lvl1pPr>
              <a:defRPr b="0" i="0">
                <a:latin typeface="Arial" panose="020B0604020202020204" pitchFamily="34" charset="0"/>
              </a:defRPr>
            </a:lvl1pPr>
          </a:lstStyle>
          <a:p>
            <a:endParaRPr lang="en-GB" dirty="0"/>
          </a:p>
        </p:txBody>
      </p:sp>
    </p:spTree>
    <p:extLst>
      <p:ext uri="{BB962C8B-B14F-4D97-AF65-F5344CB8AC3E}">
        <p14:creationId xmlns:p14="http://schemas.microsoft.com/office/powerpoint/2010/main" val="4005931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FD563-5A71-1FD9-8D7D-DAA76E0DB2A7}"/>
              </a:ext>
            </a:extLst>
          </p:cNvPr>
          <p:cNvSpPr>
            <a:spLocks noGrp="1"/>
          </p:cNvSpPr>
          <p:nvPr>
            <p:ph type="title"/>
          </p:nvPr>
        </p:nvSpPr>
        <p:spPr>
          <a:xfrm>
            <a:off x="628650" y="471862"/>
            <a:ext cx="7886700" cy="379786"/>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4A2E977-05A3-D597-8177-EF6527B3AB47}"/>
              </a:ext>
            </a:extLst>
          </p:cNvPr>
          <p:cNvSpPr>
            <a:spLocks noGrp="1"/>
          </p:cNvSpPr>
          <p:nvPr>
            <p:ph type="dt" sz="half" idx="10"/>
          </p:nvPr>
        </p:nvSpPr>
        <p:spPr/>
        <p:txBody>
          <a:bodyPr/>
          <a:lstStyle>
            <a:lvl1pPr>
              <a:defRPr b="0" i="0">
                <a:latin typeface="Arial" panose="020B0604020202020204" pitchFamily="34" charset="0"/>
              </a:defRPr>
            </a:lvl1pPr>
          </a:lstStyle>
          <a:p>
            <a:fld id="{83201926-6A07-4591-9E24-26A5ABCF762B}" type="datetimeFigureOut">
              <a:rPr lang="en-GB" smtClean="0"/>
              <a:pPr/>
              <a:t>06/11/2025</a:t>
            </a:fld>
            <a:endParaRPr lang="en-GB"/>
          </a:p>
        </p:txBody>
      </p:sp>
      <p:sp>
        <p:nvSpPr>
          <p:cNvPr id="4" name="Footer Placeholder 3">
            <a:extLst>
              <a:ext uri="{FF2B5EF4-FFF2-40B4-BE49-F238E27FC236}">
                <a16:creationId xmlns:a16="http://schemas.microsoft.com/office/drawing/2014/main" id="{AF145427-169F-D600-71DF-ADADF7732113}"/>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a:p>
        </p:txBody>
      </p:sp>
      <p:sp>
        <p:nvSpPr>
          <p:cNvPr id="5" name="Slide Number Placeholder 4">
            <a:extLst>
              <a:ext uri="{FF2B5EF4-FFF2-40B4-BE49-F238E27FC236}">
                <a16:creationId xmlns:a16="http://schemas.microsoft.com/office/drawing/2014/main" id="{96371269-2A5B-D95C-1FAA-B62364F8477B}"/>
              </a:ext>
            </a:extLst>
          </p:cNvPr>
          <p:cNvSpPr>
            <a:spLocks noGrp="1"/>
          </p:cNvSpPr>
          <p:nvPr>
            <p:ph type="sldNum" sz="quarter" idx="12"/>
          </p:nvPr>
        </p:nvSpPr>
        <p:spPr/>
        <p:txBody>
          <a:bodyPr/>
          <a:lstStyle>
            <a:lvl1pPr>
              <a:defRPr b="0" i="0">
                <a:latin typeface="Arial" panose="020B0604020202020204" pitchFamily="34" charset="0"/>
              </a:defRPr>
            </a:lvl1pPr>
          </a:lstStyle>
          <a:p>
            <a:fld id="{038432DE-738A-46BC-9160-A5155BF97471}" type="slidenum">
              <a:rPr lang="en-GB" smtClean="0"/>
              <a:pPr/>
              <a:t>‹#›</a:t>
            </a:fld>
            <a:endParaRPr lang="en-GB"/>
          </a:p>
        </p:txBody>
      </p:sp>
    </p:spTree>
    <p:extLst>
      <p:ext uri="{BB962C8B-B14F-4D97-AF65-F5344CB8AC3E}">
        <p14:creationId xmlns:p14="http://schemas.microsoft.com/office/powerpoint/2010/main" val="419269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B90BD0-8FBF-EC9C-5CB9-82DAE1CBF529}"/>
              </a:ext>
            </a:extLst>
          </p:cNvPr>
          <p:cNvSpPr>
            <a:spLocks noGrp="1"/>
          </p:cNvSpPr>
          <p:nvPr>
            <p:ph type="dt" sz="half" idx="10"/>
          </p:nvPr>
        </p:nvSpPr>
        <p:spPr/>
        <p:txBody>
          <a:bodyPr/>
          <a:lstStyle>
            <a:lvl1pPr>
              <a:defRPr b="0" i="0">
                <a:latin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7C955355-4786-0BE7-16DE-4D8BF3EFEA17}"/>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43D980D1-5B5F-61A1-EE47-357D1CE416ED}"/>
              </a:ext>
            </a:extLst>
          </p:cNvPr>
          <p:cNvSpPr>
            <a:spLocks noGrp="1"/>
          </p:cNvSpPr>
          <p:nvPr>
            <p:ph type="sldNum" sz="quarter" idx="12"/>
          </p:nvPr>
        </p:nvSpPr>
        <p:spPr/>
        <p:txBody>
          <a:bodyPr/>
          <a:lstStyle>
            <a:lvl1pPr>
              <a:defRPr b="0" i="0">
                <a:latin typeface="Arial" panose="020B0604020202020204" pitchFamily="34" charset="0"/>
              </a:defRPr>
            </a:lvl1pPr>
          </a:lstStyle>
          <a:p>
            <a:endParaRPr lang="en-GB" dirty="0"/>
          </a:p>
        </p:txBody>
      </p:sp>
      <p:pic>
        <p:nvPicPr>
          <p:cNvPr id="7" name="Picture 6" descr="A circular white and blue symbol&#10;&#10;Description automatically generated with medium confidence">
            <a:extLst>
              <a:ext uri="{FF2B5EF4-FFF2-40B4-BE49-F238E27FC236}">
                <a16:creationId xmlns:a16="http://schemas.microsoft.com/office/drawing/2014/main" id="{521CBE6C-1A00-FD0A-FDEF-E42DF9F8107E}"/>
              </a:ext>
            </a:extLst>
          </p:cNvPr>
          <p:cNvPicPr>
            <a:picLocks noChangeAspect="1"/>
          </p:cNvPicPr>
          <p:nvPr userDrawn="1"/>
        </p:nvPicPr>
        <p:blipFill>
          <a:blip r:embed="rId2"/>
          <a:stretch>
            <a:fillRect/>
          </a:stretch>
        </p:blipFill>
        <p:spPr>
          <a:xfrm>
            <a:off x="-3592446" y="251396"/>
            <a:ext cx="7378062" cy="7378062"/>
          </a:xfrm>
          <a:prstGeom prst="rect">
            <a:avLst/>
          </a:prstGeom>
        </p:spPr>
      </p:pic>
      <p:pic>
        <p:nvPicPr>
          <p:cNvPr id="9" name="Picture 8" descr="Make Smoking History | Greater Manchester (@HistoryMakersGM) / Twitter">
            <a:extLst>
              <a:ext uri="{FF2B5EF4-FFF2-40B4-BE49-F238E27FC236}">
                <a16:creationId xmlns:a16="http://schemas.microsoft.com/office/drawing/2014/main" id="{D5B70EFD-8565-606E-94A5-6D071E21141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47094" y="251396"/>
            <a:ext cx="859220" cy="8592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10B022-25D4-B1D3-0C14-ED664F9C3E0D}"/>
              </a:ext>
            </a:extLst>
          </p:cNvPr>
          <p:cNvSpPr>
            <a:spLocks noGrp="1"/>
          </p:cNvSpPr>
          <p:nvPr>
            <p:ph type="title"/>
          </p:nvPr>
        </p:nvSpPr>
        <p:spPr>
          <a:xfrm>
            <a:off x="712379" y="1501973"/>
            <a:ext cx="5806409" cy="2139553"/>
          </a:xfrm>
          <a:prstGeom prst="rect">
            <a:avLst/>
          </a:prstGeom>
        </p:spPr>
        <p:txBody>
          <a:bodyPr anchor="ctr"/>
          <a:lstStyle>
            <a:lvl1pPr>
              <a:defRPr sz="4400">
                <a:solidFill>
                  <a:schemeClr val="accent5"/>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3243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2 COLUM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971550" y="1314450"/>
            <a:ext cx="3726000" cy="3086100"/>
          </a:xfrm>
          <a:prstGeom prst="rect">
            <a:avLst/>
          </a:prstGeom>
        </p:spPr>
        <p:txBody>
          <a:bodyPr vert="horz"/>
          <a:lstStyle>
            <a:lvl1pPr>
              <a:defRPr baseline="0"/>
            </a:lvl1pPr>
          </a:lstStyle>
          <a:p>
            <a:pPr lvl="0"/>
            <a:r>
              <a:rPr lang="en-GB" dirty="0"/>
              <a:t>CONTENTS GO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4"/>
          <p:cNvSpPr>
            <a:spLocks noGrp="1"/>
          </p:cNvSpPr>
          <p:nvPr>
            <p:ph type="body" sz="quarter" idx="11" hasCustomPrompt="1"/>
          </p:nvPr>
        </p:nvSpPr>
        <p:spPr>
          <a:xfrm>
            <a:off x="5029201" y="1314450"/>
            <a:ext cx="3725999" cy="3086100"/>
          </a:xfrm>
          <a:prstGeom prst="rect">
            <a:avLst/>
          </a:prstGeom>
        </p:spPr>
        <p:txBody>
          <a:bodyPr vert="horz"/>
          <a:lstStyle/>
          <a:p>
            <a:pPr lvl="0"/>
            <a:r>
              <a:rPr lang="en-GB" dirty="0"/>
              <a:t>CONTENTS GO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Date Placeholder 1"/>
          <p:cNvSpPr>
            <a:spLocks noGrp="1"/>
          </p:cNvSpPr>
          <p:nvPr>
            <p:ph type="dt" sz="half" idx="12"/>
          </p:nvPr>
        </p:nvSpPr>
        <p:spPr/>
        <p:txBody>
          <a:bodyPr/>
          <a:lstStyle>
            <a:lvl1pPr>
              <a:defRPr b="0" i="0">
                <a:latin typeface="Arial" panose="020B0604020202020204" pitchFamily="34" charset="0"/>
              </a:defRPr>
            </a:lvl1pPr>
          </a:lstStyle>
          <a:p>
            <a:r>
              <a:rPr lang="en-US"/>
              <a:t>DATE 2017</a:t>
            </a:r>
            <a:endParaRPr lang="en-US" dirty="0"/>
          </a:p>
        </p:txBody>
      </p:sp>
      <p:sp>
        <p:nvSpPr>
          <p:cNvPr id="4" name="Footer Placeholder 3"/>
          <p:cNvSpPr>
            <a:spLocks noGrp="1"/>
          </p:cNvSpPr>
          <p:nvPr>
            <p:ph type="ftr" sz="quarter" idx="13"/>
          </p:nvPr>
        </p:nvSpPr>
        <p:spPr/>
        <p:txBody>
          <a:bodyPr/>
          <a:lstStyle>
            <a:lvl1pPr>
              <a:defRPr b="0" i="0">
                <a:latin typeface="Arial" panose="020B0604020202020204" pitchFamily="34" charset="0"/>
              </a:defRPr>
            </a:lvl1pPr>
          </a:lstStyle>
          <a:p>
            <a:endParaRPr lang="en-US" dirty="0"/>
          </a:p>
        </p:txBody>
      </p:sp>
      <p:sp>
        <p:nvSpPr>
          <p:cNvPr id="8" name="Title 7"/>
          <p:cNvSpPr>
            <a:spLocks noGrp="1"/>
          </p:cNvSpPr>
          <p:nvPr>
            <p:ph type="title"/>
          </p:nvPr>
        </p:nvSpPr>
        <p:spPr>
          <a:xfrm>
            <a:off x="628650" y="471862"/>
            <a:ext cx="7886700" cy="37978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45980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_Cover slide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5068-2F23-B444-A24F-1C2F630CF1E5}"/>
              </a:ext>
            </a:extLst>
          </p:cNvPr>
          <p:cNvSpPr>
            <a:spLocks noGrp="1"/>
          </p:cNvSpPr>
          <p:nvPr>
            <p:ph type="ctrTitle"/>
          </p:nvPr>
        </p:nvSpPr>
        <p:spPr>
          <a:xfrm>
            <a:off x="931024" y="2186268"/>
            <a:ext cx="6831211" cy="715671"/>
          </a:xfrm>
        </p:spPr>
        <p:txBody>
          <a:bodyPr anchor="b"/>
          <a:lstStyle>
            <a:lvl1pPr algn="l">
              <a:defRPr sz="3500">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F259E2D4-0CB2-8741-9BB8-6A9A11799B82}"/>
              </a:ext>
            </a:extLst>
          </p:cNvPr>
          <p:cNvSpPr>
            <a:spLocks noGrp="1"/>
          </p:cNvSpPr>
          <p:nvPr>
            <p:ph type="subTitle" idx="1"/>
          </p:nvPr>
        </p:nvSpPr>
        <p:spPr>
          <a:xfrm>
            <a:off x="931024" y="3079248"/>
            <a:ext cx="6858000" cy="1241425"/>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1274587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B022-25D4-B1D3-0C14-ED664F9C3E0D}"/>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5DDFE9AF-D488-62D7-AE85-BE486A890F5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B90BD0-8FBF-EC9C-5CB9-82DAE1CBF529}"/>
              </a:ext>
            </a:extLst>
          </p:cNvPr>
          <p:cNvSpPr>
            <a:spLocks noGrp="1"/>
          </p:cNvSpPr>
          <p:nvPr>
            <p:ph type="dt" sz="half" idx="10"/>
          </p:nvPr>
        </p:nvSpPr>
        <p:spPr/>
        <p:txBody>
          <a:bodyPr/>
          <a:lstStyle>
            <a:lvl1pPr>
              <a:defRPr b="0" i="0">
                <a:latin typeface="Arial" panose="020B0604020202020204" pitchFamily="34" charset="0"/>
              </a:defRPr>
            </a:lvl1pPr>
          </a:lstStyle>
          <a:p>
            <a:fld id="{83201926-6A07-4591-9E24-26A5ABCF762B}" type="datetimeFigureOut">
              <a:rPr lang="en-GB" smtClean="0"/>
              <a:t>06/11/2025</a:t>
            </a:fld>
            <a:endParaRPr lang="en-GB"/>
          </a:p>
        </p:txBody>
      </p:sp>
      <p:sp>
        <p:nvSpPr>
          <p:cNvPr id="5" name="Footer Placeholder 4">
            <a:extLst>
              <a:ext uri="{FF2B5EF4-FFF2-40B4-BE49-F238E27FC236}">
                <a16:creationId xmlns:a16="http://schemas.microsoft.com/office/drawing/2014/main" id="{7C955355-4786-0BE7-16DE-4D8BF3EFEA17}"/>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43D980D1-5B5F-61A1-EE47-357D1CE416ED}"/>
              </a:ext>
            </a:extLst>
          </p:cNvPr>
          <p:cNvSpPr>
            <a:spLocks noGrp="1"/>
          </p:cNvSpPr>
          <p:nvPr>
            <p:ph type="sldNum" sz="quarter" idx="12"/>
          </p:nvPr>
        </p:nvSpPr>
        <p:spPr/>
        <p:txBody>
          <a:bodyPr/>
          <a:lstStyle>
            <a:lvl1pPr>
              <a:defRPr b="0" i="0">
                <a:latin typeface="Arial" panose="020B0604020202020204" pitchFamily="34" charset="0"/>
              </a:defRPr>
            </a:lvl1pPr>
          </a:lstStyle>
          <a:p>
            <a:fld id="{038432DE-738A-46BC-9160-A5155BF97471}" type="slidenum">
              <a:rPr lang="en-GB" smtClean="0"/>
              <a:t>‹#›</a:t>
            </a:fld>
            <a:endParaRPr lang="en-GB"/>
          </a:p>
        </p:txBody>
      </p:sp>
    </p:spTree>
    <p:extLst>
      <p:ext uri="{BB962C8B-B14F-4D97-AF65-F5344CB8AC3E}">
        <p14:creationId xmlns:p14="http://schemas.microsoft.com/office/powerpoint/2010/main" val="327824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reserve="1">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en-US" sz="3300" b="0" strike="noStrike" spc="-1">
              <a:latin typeface="Arial"/>
            </a:endParaRPr>
          </a:p>
        </p:txBody>
      </p:sp>
      <p:sp>
        <p:nvSpPr>
          <p:cNvPr id="3" name="PlaceHolder 2"/>
          <p:cNvSpPr>
            <a:spLocks noGrp="1"/>
          </p:cNvSpPr>
          <p:nvPr>
            <p:ph type="subTitle"/>
          </p:nvPr>
        </p:nvSpPr>
        <p:spPr>
          <a:xfrm>
            <a:off x="457200" y="1203390"/>
            <a:ext cx="8229240" cy="2982960"/>
          </a:xfrm>
          <a:prstGeom prst="rect">
            <a:avLst/>
          </a:prstGeom>
        </p:spPr>
        <p:txBody>
          <a:bodyPr lIns="0" tIns="0" rIns="0" bIns="0" anchor="ctr"/>
          <a:lstStyle/>
          <a:p>
            <a:pPr algn="ctr"/>
            <a:endParaRPr lang="en-US" sz="2400" b="0" strike="noStrike" spc="-1">
              <a:latin typeface="Arial"/>
            </a:endParaRPr>
          </a:p>
        </p:txBody>
      </p:sp>
    </p:spTree>
    <p:extLst>
      <p:ext uri="{BB962C8B-B14F-4D97-AF65-F5344CB8AC3E}">
        <p14:creationId xmlns:p14="http://schemas.microsoft.com/office/powerpoint/2010/main" val="3338762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9CFA8-6EBF-EE44-A455-D955496AE7A1}"/>
              </a:ext>
            </a:extLst>
          </p:cNvPr>
          <p:cNvSpPr>
            <a:spLocks noGrp="1"/>
          </p:cNvSpPr>
          <p:nvPr>
            <p:ph type="title"/>
          </p:nvPr>
        </p:nvSpPr>
        <p:spPr>
          <a:xfrm>
            <a:off x="590004" y="491113"/>
            <a:ext cx="7886700" cy="379786"/>
          </a:xfrm>
          <a:prstGeom prst="rect">
            <a:avLst/>
          </a:prstGeom>
        </p:spPr>
        <p:txBody>
          <a:bodyPr vert="horz" lIns="0" tIns="0" rIns="0" bIns="0" rtlCol="0" anchor="ctr">
            <a:noAutofit/>
          </a:bodyPr>
          <a:lstStyle/>
          <a:p>
            <a:r>
              <a:rPr lang="en-US" dirty="0"/>
              <a:t>Click to edit Master title style</a:t>
            </a:r>
          </a:p>
        </p:txBody>
      </p:sp>
      <p:sp>
        <p:nvSpPr>
          <p:cNvPr id="5" name="Title 5">
            <a:extLst>
              <a:ext uri="{FF2B5EF4-FFF2-40B4-BE49-F238E27FC236}">
                <a16:creationId xmlns:a16="http://schemas.microsoft.com/office/drawing/2014/main" id="{66C72483-D183-7CDE-B952-F0DA36231514}"/>
              </a:ext>
              <a:ext uri="{C183D7F6-B498-43B3-948B-1728B52AA6E4}">
                <adec:decorative xmlns:adec="http://schemas.microsoft.com/office/drawing/2017/decorative" val="1"/>
              </a:ext>
            </a:extLst>
          </p:cNvPr>
          <p:cNvSpPr txBox="1">
            <a:spLocks/>
          </p:cNvSpPr>
          <p:nvPr userDrawn="1"/>
        </p:nvSpPr>
        <p:spPr>
          <a:xfrm>
            <a:off x="600878" y="406376"/>
            <a:ext cx="5248714" cy="401499"/>
          </a:xfrm>
          <a:prstGeom prst="rect">
            <a:avLst/>
          </a:prstGeom>
        </p:spPr>
        <p:txBody>
          <a:bodyP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endParaRPr lang="en-GB" sz="2400" b="1" dirty="0">
              <a:solidFill>
                <a:schemeClr val="accent1"/>
              </a:solidFill>
            </a:endParaRPr>
          </a:p>
        </p:txBody>
      </p:sp>
      <p:pic>
        <p:nvPicPr>
          <p:cNvPr id="3" name="Picture 2" descr="A logo with black text&#10;&#10;Description automatically generated">
            <a:extLst>
              <a:ext uri="{FF2B5EF4-FFF2-40B4-BE49-F238E27FC236}">
                <a16:creationId xmlns:a16="http://schemas.microsoft.com/office/drawing/2014/main" id="{0FEB1E10-725A-5BAD-3740-A62EC4632E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482079" y="178352"/>
            <a:ext cx="2414369" cy="912660"/>
          </a:xfrm>
          <a:prstGeom prst="rect">
            <a:avLst/>
          </a:prstGeom>
        </p:spPr>
      </p:pic>
    </p:spTree>
    <p:extLst>
      <p:ext uri="{BB962C8B-B14F-4D97-AF65-F5344CB8AC3E}">
        <p14:creationId xmlns:p14="http://schemas.microsoft.com/office/powerpoint/2010/main" val="158530810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688" r:id="rId10"/>
    <p:sldLayoutId id="2147483700" r:id="rId11"/>
    <p:sldLayoutId id="2147483703" r:id="rId12"/>
  </p:sldLayoutIdLst>
  <p:hf sldNum="0" hdr="0" ftr="0" dt="0"/>
  <p:txStyles>
    <p:titleStyle>
      <a:lvl1pPr algn="l" defTabSz="914400" rtl="0" eaLnBrk="1" latinLnBrk="0" hangingPunct="1">
        <a:lnSpc>
          <a:spcPct val="90000"/>
        </a:lnSpc>
        <a:spcBef>
          <a:spcPct val="0"/>
        </a:spcBef>
        <a:buNone/>
        <a:defRPr sz="2400" b="1" i="0" kern="1200">
          <a:solidFill>
            <a:schemeClr val="accent1"/>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jp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3.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3.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3.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13.png"/><Relationship Id="rId2" Type="http://schemas.microsoft.com/office/2007/relationships/media" Target="../media/media21.m4a"/><Relationship Id="rId1" Type="http://schemas.openxmlformats.org/officeDocument/2006/relationships/tags" Target="../tags/tag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3.png"/><Relationship Id="rId5" Type="http://schemas.openxmlformats.org/officeDocument/2006/relationships/hyperlink" Target="https://www.cochranelibrary.com/cdsr/doi/10.1002/14651858.CD010216.pub6/full" TargetMode="External"/><Relationship Id="rId4" Type="http://schemas.openxmlformats.org/officeDocument/2006/relationships/hyperlink" Target="https://www.ncbi.nlm.nih.gov/pmc/articles/PMC5362067/"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3.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3.png"/><Relationship Id="rId5" Type="http://schemas.openxmlformats.org/officeDocument/2006/relationships/image" Target="../media/image22.jpg"/><Relationship Id="rId4"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6.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hyperlink" Target="https://www.brit-thoracic.org.uk/quality-improvement/clinical-statements/medical-management-of-inpatients-with-tobacco-dependency/" TargetMode="External"/><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0.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3.png"/><Relationship Id="rId5" Type="http://schemas.openxmlformats.org/officeDocument/2006/relationships/image" Target="../media/image36.png"/><Relationship Id="rId4"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5.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jpeg"/><Relationship Id="rId5" Type="http://schemas.openxmlformats.org/officeDocument/2006/relationships/image" Target="../media/image13.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DD968-684E-E59D-932C-274DCDED40EB}"/>
            </a:ext>
          </a:extLst>
        </p:cNvPr>
        <p:cNvGrpSpPr/>
        <p:nvPr/>
      </p:nvGrpSpPr>
      <p:grpSpPr>
        <a:xfrm>
          <a:off x="0" y="0"/>
          <a:ext cx="0" cy="0"/>
          <a:chOff x="0" y="0"/>
          <a:chExt cx="0" cy="0"/>
        </a:xfrm>
      </p:grpSpPr>
      <p:pic>
        <p:nvPicPr>
          <p:cNvPr id="5" name="Picture 4" descr="A blue and grey rectangles&#10;&#10;Description automatically generated">
            <a:extLst>
              <a:ext uri="{FF2B5EF4-FFF2-40B4-BE49-F238E27FC236}">
                <a16:creationId xmlns:a16="http://schemas.microsoft.com/office/drawing/2014/main" id="{86F16934-857A-D272-8736-DA796C22E461}"/>
              </a:ext>
            </a:extLst>
          </p:cNvPr>
          <p:cNvPicPr>
            <a:picLocks noChangeAspect="1"/>
          </p:cNvPicPr>
          <p:nvPr/>
        </p:nvPicPr>
        <p:blipFill>
          <a:blip r:embed="rId4"/>
          <a:stretch>
            <a:fillRect/>
          </a:stretch>
        </p:blipFill>
        <p:spPr>
          <a:xfrm flipH="1">
            <a:off x="-2221241" y="-2231539"/>
            <a:ext cx="8583505" cy="14393374"/>
          </a:xfrm>
          <a:prstGeom prst="rect">
            <a:avLst/>
          </a:prstGeom>
        </p:spPr>
      </p:pic>
      <p:sp>
        <p:nvSpPr>
          <p:cNvPr id="4" name="TextBox 3">
            <a:extLst>
              <a:ext uri="{FF2B5EF4-FFF2-40B4-BE49-F238E27FC236}">
                <a16:creationId xmlns:a16="http://schemas.microsoft.com/office/drawing/2014/main" id="{E7B4597D-E33E-1DC6-EB18-95E9163D1097}"/>
              </a:ext>
            </a:extLst>
          </p:cNvPr>
          <p:cNvSpPr txBox="1"/>
          <p:nvPr/>
        </p:nvSpPr>
        <p:spPr>
          <a:xfrm>
            <a:off x="1860229" y="1425192"/>
            <a:ext cx="5423541" cy="105413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200" b="1" dirty="0">
                <a:solidFill>
                  <a:schemeClr val="accent1"/>
                </a:solidFill>
                <a:latin typeface="Arial" panose="020B0604020202020204" pitchFamily="34" charset="0"/>
                <a:cs typeface="Arial"/>
              </a:rPr>
              <a:t>Vaping: ​A healthcare professional guide </a:t>
            </a:r>
            <a:endParaRPr lang="en-US" sz="3200" b="1" dirty="0">
              <a:solidFill>
                <a:schemeClr val="accent1"/>
              </a:solidFill>
              <a:latin typeface="Arial" panose="020B0604020202020204" pitchFamily="34" charset="0"/>
            </a:endParaRPr>
          </a:p>
        </p:txBody>
      </p:sp>
      <p:pic>
        <p:nvPicPr>
          <p:cNvPr id="8" name="Picture 7">
            <a:extLst>
              <a:ext uri="{FF2B5EF4-FFF2-40B4-BE49-F238E27FC236}">
                <a16:creationId xmlns:a16="http://schemas.microsoft.com/office/drawing/2014/main" id="{E4E4552C-F2E7-85AF-60C3-38733262C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2028" y="4083515"/>
            <a:ext cx="1765300" cy="457200"/>
          </a:xfrm>
          <a:prstGeom prst="rect">
            <a:avLst/>
          </a:prstGeom>
        </p:spPr>
      </p:pic>
      <p:pic>
        <p:nvPicPr>
          <p:cNvPr id="10" name="Picture 9" descr="A logo with black text&#10;&#10;Description automatically generated">
            <a:extLst>
              <a:ext uri="{FF2B5EF4-FFF2-40B4-BE49-F238E27FC236}">
                <a16:creationId xmlns:a16="http://schemas.microsoft.com/office/drawing/2014/main" id="{2A1F99ED-343B-D13E-0C30-9C397CA585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453" y="178352"/>
            <a:ext cx="2711116" cy="1024834"/>
          </a:xfrm>
          <a:prstGeom prst="rect">
            <a:avLst/>
          </a:prstGeom>
        </p:spPr>
      </p:pic>
      <p:sp>
        <p:nvSpPr>
          <p:cNvPr id="6" name="TextBox 5">
            <a:extLst>
              <a:ext uri="{FF2B5EF4-FFF2-40B4-BE49-F238E27FC236}">
                <a16:creationId xmlns:a16="http://schemas.microsoft.com/office/drawing/2014/main" id="{2F111FB1-6695-A617-F85D-CB718264685E}"/>
              </a:ext>
            </a:extLst>
          </p:cNvPr>
          <p:cNvSpPr txBox="1"/>
          <p:nvPr/>
        </p:nvSpPr>
        <p:spPr>
          <a:xfrm>
            <a:off x="1811572" y="3093552"/>
            <a:ext cx="3481822" cy="248209"/>
          </a:xfrm>
          <a:prstGeom prst="rect">
            <a:avLst/>
          </a:prstGeom>
          <a:noFill/>
        </p:spPr>
        <p:txBody>
          <a:bodyPr wrap="square" rtlCol="0">
            <a:spAutoFit/>
          </a:bodyPr>
          <a:lstStyle/>
          <a:p>
            <a:r>
              <a:rPr lang="en-GB" sz="1013" dirty="0"/>
              <a:t>These slides have sound. Please watch with sound on  </a:t>
            </a:r>
          </a:p>
        </p:txBody>
      </p:sp>
      <p:pic>
        <p:nvPicPr>
          <p:cNvPr id="7" name="Graphic 6" descr="Headphones with solid fill">
            <a:extLst>
              <a:ext uri="{FF2B5EF4-FFF2-40B4-BE49-F238E27FC236}">
                <a16:creationId xmlns:a16="http://schemas.microsoft.com/office/drawing/2014/main" id="{668346A1-DDD1-2C80-C747-AE688FA5E5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4333" y="3070778"/>
            <a:ext cx="229060" cy="229060"/>
          </a:xfrm>
          <a:prstGeom prst="rect">
            <a:avLst/>
          </a:prstGeom>
        </p:spPr>
      </p:pic>
      <p:pic>
        <p:nvPicPr>
          <p:cNvPr id="9" name="Graphic 8" descr="Sound Medium with solid fill">
            <a:extLst>
              <a:ext uri="{FF2B5EF4-FFF2-40B4-BE49-F238E27FC236}">
                <a16:creationId xmlns:a16="http://schemas.microsoft.com/office/drawing/2014/main" id="{59C54720-5B02-EEE7-92BD-511BB447C9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46657" y="3093552"/>
            <a:ext cx="245215" cy="245215"/>
          </a:xfrm>
          <a:prstGeom prst="rect">
            <a:avLst/>
          </a:prstGeom>
        </p:spPr>
      </p:pic>
      <p:sp>
        <p:nvSpPr>
          <p:cNvPr id="3" name="TextBox 2">
            <a:extLst>
              <a:ext uri="{FF2B5EF4-FFF2-40B4-BE49-F238E27FC236}">
                <a16:creationId xmlns:a16="http://schemas.microsoft.com/office/drawing/2014/main" id="{5A685EBA-4762-8542-7DDF-52E386084EB5}"/>
              </a:ext>
            </a:extLst>
          </p:cNvPr>
          <p:cNvSpPr txBox="1"/>
          <p:nvPr/>
        </p:nvSpPr>
        <p:spPr>
          <a:xfrm>
            <a:off x="1822277" y="779598"/>
            <a:ext cx="5789734" cy="523220"/>
          </a:xfrm>
          <a:prstGeom prst="rect">
            <a:avLst/>
          </a:prstGeom>
          <a:noFill/>
        </p:spPr>
        <p:txBody>
          <a:bodyPr wrap="square">
            <a:spAutoFit/>
          </a:bodyPr>
          <a:lstStyle/>
          <a:p>
            <a:r>
              <a:rPr lang="en-US" sz="1400" b="1" dirty="0">
                <a:solidFill>
                  <a:schemeClr val="tx1"/>
                </a:solidFill>
              </a:rPr>
              <a:t>Greater Manchester Make Smoking History Programme </a:t>
            </a:r>
            <a:br>
              <a:rPr lang="en-US" sz="1400" b="1" dirty="0">
                <a:solidFill>
                  <a:schemeClr val="tx1"/>
                </a:solidFill>
              </a:rPr>
            </a:br>
            <a:r>
              <a:rPr lang="en-US" sz="1400" b="1" dirty="0">
                <a:solidFill>
                  <a:schemeClr val="tx1"/>
                </a:solidFill>
              </a:rPr>
              <a:t>Educational Seminars Series</a:t>
            </a:r>
            <a:endParaRPr lang="en-GB" b="1" dirty="0"/>
          </a:p>
        </p:txBody>
      </p:sp>
      <p:sp>
        <p:nvSpPr>
          <p:cNvPr id="11" name="TextBox 10">
            <a:extLst>
              <a:ext uri="{FF2B5EF4-FFF2-40B4-BE49-F238E27FC236}">
                <a16:creationId xmlns:a16="http://schemas.microsoft.com/office/drawing/2014/main" id="{6D03DB64-5BEA-9034-A952-3B13872C3D67}"/>
              </a:ext>
            </a:extLst>
          </p:cNvPr>
          <p:cNvSpPr txBox="1"/>
          <p:nvPr/>
        </p:nvSpPr>
        <p:spPr>
          <a:xfrm>
            <a:off x="1822277" y="3807220"/>
            <a:ext cx="5736980" cy="1061829"/>
          </a:xfrm>
          <a:prstGeom prst="rect">
            <a:avLst/>
          </a:prstGeom>
          <a:noFill/>
        </p:spPr>
        <p:txBody>
          <a:bodyPr wrap="square">
            <a:spAutoFit/>
          </a:bodyPr>
          <a:lstStyle/>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Consultant Chest Physician</a:t>
            </a:r>
            <a:endParaRPr lang="en-US" altLang="en-US" sz="900" dirty="0">
              <a:solidFill>
                <a:schemeClr val="tx1"/>
              </a:solidFill>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Specialty Lead, Lung Cancer &amp; Thoracic Surgery Directorate, Wythenshawe Hospital, Manchester </a:t>
            </a: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University NHS Foundation Trust</a:t>
            </a:r>
            <a:endParaRPr lang="en-US" altLang="en-US" sz="900" dirty="0">
              <a:solidFill>
                <a:schemeClr val="tx1"/>
              </a:solidFill>
              <a:latin typeface="Segoe UI" panose="020B0502040204020203" pitchFamily="34" charset="0"/>
              <a:cs typeface="Segoe UI" panose="020B0502040204020203" pitchFamily="34" charset="0"/>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Associate Medical Director, Greater Manchester Cancer</a:t>
            </a:r>
            <a:endParaRPr lang="en-US" altLang="en-US" sz="900" dirty="0">
              <a:solidFill>
                <a:schemeClr val="tx1"/>
              </a:solidFill>
              <a:latin typeface="Segoe UI" panose="020B0502040204020203" pitchFamily="34" charset="0"/>
              <a:cs typeface="Segoe UI" panose="020B0502040204020203" pitchFamily="34" charset="0"/>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Clinical Lead, Make Smoking History, Greater Manchester Regional Tobacco Control Programme, </a:t>
            </a: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NHS Greater Manchester</a:t>
            </a:r>
            <a:endParaRPr lang="en-US" altLang="en-US" sz="900" dirty="0">
              <a:solidFill>
                <a:schemeClr val="tx1"/>
              </a:solidFill>
              <a:latin typeface="Segoe UI" panose="020B0502040204020203" pitchFamily="34" charset="0"/>
              <a:cs typeface="Segoe UI" panose="020B0502040204020203" pitchFamily="34" charset="0"/>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MASHC Honorary Clinical Chair, Faculty of Biology, Medicine &amp; Health, University of Manchester</a:t>
            </a:r>
            <a:endParaRPr lang="en-US" altLang="en-US" sz="900" dirty="0">
              <a:solidFill>
                <a:schemeClr val="tx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E314F57E-61CC-8AD1-4E68-94E6DF4B8EC1}"/>
              </a:ext>
            </a:extLst>
          </p:cNvPr>
          <p:cNvSpPr txBox="1"/>
          <p:nvPr/>
        </p:nvSpPr>
        <p:spPr>
          <a:xfrm>
            <a:off x="1780584" y="3528493"/>
            <a:ext cx="5108330" cy="307777"/>
          </a:xfrm>
          <a:prstGeom prst="rect">
            <a:avLst/>
          </a:prstGeom>
          <a:noFill/>
        </p:spPr>
        <p:txBody>
          <a:bodyPr wrap="square">
            <a:spAutoFit/>
          </a:bodyPr>
          <a:lstStyle/>
          <a:p>
            <a:pPr algn="l" eaLnBrk="0" fontAlgn="base" hangingPunct="0">
              <a:lnSpc>
                <a:spcPct val="100000"/>
              </a:lnSpc>
              <a:spcBef>
                <a:spcPct val="0"/>
              </a:spcBef>
              <a:spcAft>
                <a:spcPct val="0"/>
              </a:spcAft>
            </a:pPr>
            <a:r>
              <a:rPr lang="en-US" altLang="en-US" sz="1400" dirty="0">
                <a:solidFill>
                  <a:schemeClr val="tx1"/>
                </a:solidFill>
                <a:cs typeface="Arial" panose="020B0604020202020204" pitchFamily="34" charset="0"/>
              </a:rPr>
              <a:t>Professor Matthew Evison</a:t>
            </a:r>
          </a:p>
        </p:txBody>
      </p:sp>
      <p:pic>
        <p:nvPicPr>
          <p:cNvPr id="14" name="Audio 8">
            <a:hlinkClick r:id="" action="ppaction://media"/>
            <a:extLst>
              <a:ext uri="{FF2B5EF4-FFF2-40B4-BE49-F238E27FC236}">
                <a16:creationId xmlns:a16="http://schemas.microsoft.com/office/drawing/2014/main" id="{4A15A878-C581-8BC0-C0AC-EFF10267AA91}"/>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7600950" y="3807220"/>
            <a:ext cx="1543050" cy="1543050"/>
          </a:xfrm>
          <a:prstGeom prst="ellipse">
            <a:avLst/>
          </a:prstGeom>
        </p:spPr>
      </p:pic>
      <p:sp>
        <p:nvSpPr>
          <p:cNvPr id="2" name="TextBox 1">
            <a:extLst>
              <a:ext uri="{FF2B5EF4-FFF2-40B4-BE49-F238E27FC236}">
                <a16:creationId xmlns:a16="http://schemas.microsoft.com/office/drawing/2014/main" id="{2D254186-3A52-2D36-BBCE-43E95E3286DF}"/>
              </a:ext>
            </a:extLst>
          </p:cNvPr>
          <p:cNvSpPr txBox="1"/>
          <p:nvPr/>
        </p:nvSpPr>
        <p:spPr>
          <a:xfrm>
            <a:off x="1860229" y="2786548"/>
            <a:ext cx="5893722" cy="307777"/>
          </a:xfrm>
          <a:prstGeom prst="rect">
            <a:avLst/>
          </a:prstGeom>
          <a:noFill/>
        </p:spPr>
        <p:txBody>
          <a:bodyPr wrap="square">
            <a:spAutoFit/>
          </a:bodyPr>
          <a:lstStyle/>
          <a:p>
            <a:r>
              <a:rPr lang="en-US" sz="1400"/>
              <a:t>November </a:t>
            </a:r>
            <a:r>
              <a:rPr lang="en-US" sz="1400" dirty="0"/>
              <a:t>2024</a:t>
            </a:r>
            <a:endParaRPr lang="en-US" dirty="0"/>
          </a:p>
        </p:txBody>
      </p:sp>
    </p:spTree>
    <p:extLst>
      <p:ext uri="{BB962C8B-B14F-4D97-AF65-F5344CB8AC3E}">
        <p14:creationId xmlns:p14="http://schemas.microsoft.com/office/powerpoint/2010/main" val="66599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1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rectangular object on a black background&#10;&#10;Description automatically generated">
            <a:extLst>
              <a:ext uri="{FF2B5EF4-FFF2-40B4-BE49-F238E27FC236}">
                <a16:creationId xmlns:a16="http://schemas.microsoft.com/office/drawing/2014/main" id="{F1123149-49C3-A5C9-B90E-6FC633D5DF5B}"/>
              </a:ext>
            </a:extLst>
          </p:cNvPr>
          <p:cNvPicPr>
            <a:picLocks noChangeAspect="1"/>
          </p:cNvPicPr>
          <p:nvPr/>
        </p:nvPicPr>
        <p:blipFill>
          <a:blip r:embed="rId5"/>
          <a:stretch>
            <a:fillRect/>
          </a:stretch>
        </p:blipFill>
        <p:spPr>
          <a:xfrm rot="18336239">
            <a:off x="6630054" y="2645590"/>
            <a:ext cx="3895549" cy="4995819"/>
          </a:xfrm>
          <a:prstGeom prst="rect">
            <a:avLst/>
          </a:prstGeom>
        </p:spPr>
      </p:pic>
      <p:sp>
        <p:nvSpPr>
          <p:cNvPr id="2" name="Title 1">
            <a:extLst>
              <a:ext uri="{FF2B5EF4-FFF2-40B4-BE49-F238E27FC236}">
                <a16:creationId xmlns:a16="http://schemas.microsoft.com/office/drawing/2014/main" id="{061ECEB5-1948-4042-8D6B-9990EDE7E2FC}"/>
              </a:ext>
            </a:extLst>
          </p:cNvPr>
          <p:cNvSpPr>
            <a:spLocks noGrp="1"/>
          </p:cNvSpPr>
          <p:nvPr>
            <p:ph type="ctrTitle"/>
          </p:nvPr>
        </p:nvSpPr>
        <p:spPr>
          <a:xfrm>
            <a:off x="496376" y="414134"/>
            <a:ext cx="5727780" cy="533744"/>
          </a:xfrm>
        </p:spPr>
        <p:txBody>
          <a:bodyPr>
            <a:normAutofit fontScale="90000"/>
          </a:bodyPr>
          <a:lstStyle/>
          <a:p>
            <a:r>
              <a:rPr lang="en-GB" sz="2400" b="1" dirty="0">
                <a:solidFill>
                  <a:schemeClr val="accent1"/>
                </a:solidFill>
              </a:rPr>
              <a:t>Vaping: A dawn of a new era on tobacco control? The theory….</a:t>
            </a:r>
          </a:p>
        </p:txBody>
      </p:sp>
      <p:pic>
        <p:nvPicPr>
          <p:cNvPr id="5" name="Audio 4">
            <a:hlinkClick r:id="" action="ppaction://media"/>
            <a:extLst>
              <a:ext uri="{FF2B5EF4-FFF2-40B4-BE49-F238E27FC236}">
                <a16:creationId xmlns:a16="http://schemas.microsoft.com/office/drawing/2014/main" id="{9994F41F-A302-39F8-ACC0-450023C817AB}"/>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600950" y="3875612"/>
            <a:ext cx="1543050" cy="1543050"/>
          </a:xfrm>
          <a:prstGeom prst="ellipse">
            <a:avLst/>
          </a:prstGeom>
        </p:spPr>
      </p:pic>
      <p:sp>
        <p:nvSpPr>
          <p:cNvPr id="10" name="TextBox 9">
            <a:extLst>
              <a:ext uri="{FF2B5EF4-FFF2-40B4-BE49-F238E27FC236}">
                <a16:creationId xmlns:a16="http://schemas.microsoft.com/office/drawing/2014/main" id="{D852DEDF-A88E-C6FD-CECF-897D05D16D07}"/>
              </a:ext>
            </a:extLst>
          </p:cNvPr>
          <p:cNvSpPr txBox="1"/>
          <p:nvPr/>
        </p:nvSpPr>
        <p:spPr>
          <a:xfrm>
            <a:off x="470025" y="1380819"/>
            <a:ext cx="5464432" cy="3211135"/>
          </a:xfrm>
          <a:prstGeom prst="rect">
            <a:avLst/>
          </a:prstGeom>
          <a:noFill/>
        </p:spPr>
        <p:txBody>
          <a:bodyPr wrap="square">
            <a:spAutoFit/>
          </a:bodyPr>
          <a:lstStyle/>
          <a:p>
            <a:pPr>
              <a:spcBef>
                <a:spcPts val="700"/>
              </a:spcBef>
            </a:pPr>
            <a:r>
              <a:rPr lang="en-US" sz="1200" dirty="0"/>
              <a:t>Remove the combustion of tobacco </a:t>
            </a:r>
          </a:p>
          <a:p>
            <a:pPr>
              <a:spcBef>
                <a:spcPts val="700"/>
              </a:spcBef>
            </a:pPr>
            <a:r>
              <a:rPr lang="en-US" sz="1200" dirty="0"/>
              <a:t>Maintain the inhalation of nicotine – rapid, potent delivery akin to smoking</a:t>
            </a:r>
          </a:p>
          <a:p>
            <a:pPr>
              <a:spcBef>
                <a:spcPts val="700"/>
              </a:spcBef>
            </a:pPr>
            <a:r>
              <a:rPr lang="en-US" sz="1200" dirty="0"/>
              <a:t>Preserve the experience &amp; create a truly </a:t>
            </a:r>
            <a:r>
              <a:rPr lang="en-US" sz="1200" b="1" dirty="0"/>
              <a:t>viable alternative to smoking tobacco </a:t>
            </a:r>
            <a:endParaRPr lang="en-US" sz="1200" dirty="0"/>
          </a:p>
          <a:p>
            <a:pPr>
              <a:spcBef>
                <a:spcPts val="700"/>
              </a:spcBef>
            </a:pPr>
            <a:r>
              <a:rPr lang="en-US" sz="1200" dirty="0"/>
              <a:t>Substantially reduce the burden of tobacco-related illness and mortality </a:t>
            </a:r>
          </a:p>
          <a:p>
            <a:pPr>
              <a:spcBef>
                <a:spcPts val="700"/>
              </a:spcBef>
            </a:pPr>
            <a:r>
              <a:rPr lang="en-US" sz="1200" dirty="0"/>
              <a:t>Create a nicotine delivery mechanism that might align more to society’s risk appetite for harmful substances, e.g. alcohol</a:t>
            </a:r>
          </a:p>
          <a:p>
            <a:pPr>
              <a:spcBef>
                <a:spcPts val="700"/>
              </a:spcBef>
            </a:pPr>
            <a:r>
              <a:rPr lang="en-US" sz="1200" dirty="0"/>
              <a:t>Be widely accessible to those that smoke </a:t>
            </a:r>
            <a:r>
              <a:rPr lang="en-US" sz="1200" dirty="0">
                <a:solidFill>
                  <a:srgbClr val="F47721"/>
                </a:solidFill>
              </a:rPr>
              <a:t>(5% of people that smoke access stop smoking services)</a:t>
            </a:r>
            <a:endParaRPr lang="en-US" sz="1200" dirty="0"/>
          </a:p>
          <a:p>
            <a:pPr>
              <a:spcBef>
                <a:spcPts val="700"/>
              </a:spcBef>
            </a:pPr>
            <a:r>
              <a:rPr lang="en-US" sz="1200" dirty="0"/>
              <a:t>Provide a cheaper alternative to smoking tobacco – return the cost of smoking to the people</a:t>
            </a:r>
          </a:p>
          <a:p>
            <a:pPr>
              <a:spcBef>
                <a:spcPts val="700"/>
              </a:spcBef>
            </a:pPr>
            <a:r>
              <a:rPr lang="en-US" sz="1200" dirty="0"/>
              <a:t>Make smoking tobacco obsolete</a:t>
            </a:r>
          </a:p>
          <a:p>
            <a:pPr>
              <a:spcBef>
                <a:spcPts val="700"/>
              </a:spcBef>
            </a:pPr>
            <a:r>
              <a:rPr lang="en-US" sz="1200" dirty="0"/>
              <a:t>Support the delivery of a tobacco free (but not nicotine-free) world</a:t>
            </a:r>
          </a:p>
        </p:txBody>
      </p:sp>
    </p:spTree>
    <p:custDataLst>
      <p:tags r:id="rId1"/>
    </p:custDataLst>
    <p:extLst>
      <p:ext uri="{BB962C8B-B14F-4D97-AF65-F5344CB8AC3E}">
        <p14:creationId xmlns:p14="http://schemas.microsoft.com/office/powerpoint/2010/main" val="618445831"/>
      </p:ext>
    </p:extLst>
  </p:cSld>
  <p:clrMapOvr>
    <a:masterClrMapping/>
  </p:clrMapOvr>
  <mc:AlternateContent xmlns:mc="http://schemas.openxmlformats.org/markup-compatibility/2006" xmlns:p14="http://schemas.microsoft.com/office/powerpoint/2010/main">
    <mc:Choice Requires="p14">
      <p:transition spd="slow" p14:dur="2000" advTm="174896"/>
    </mc:Choice>
    <mc:Fallback xmlns="">
      <p:transition spd="slow" advTm="174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8DBD83-0796-9940-8F8F-A6508276E41B}"/>
              </a:ext>
            </a:extLst>
          </p:cNvPr>
          <p:cNvSpPr>
            <a:spLocks noGrp="1"/>
          </p:cNvSpPr>
          <p:nvPr>
            <p:ph type="ctrTitle"/>
          </p:nvPr>
        </p:nvSpPr>
        <p:spPr>
          <a:xfrm>
            <a:off x="3063802" y="414134"/>
            <a:ext cx="2377812" cy="533744"/>
          </a:xfrm>
        </p:spPr>
        <p:txBody>
          <a:bodyPr/>
          <a:lstStyle/>
          <a:p>
            <a:r>
              <a:rPr lang="en-US" sz="2400" b="1" dirty="0">
                <a:solidFill>
                  <a:schemeClr val="accent1"/>
                </a:solidFill>
              </a:rPr>
              <a:t>Vaping</a:t>
            </a:r>
          </a:p>
        </p:txBody>
      </p:sp>
      <p:pic>
        <p:nvPicPr>
          <p:cNvPr id="4" name="Audio 3">
            <a:hlinkClick r:id="" action="ppaction://media"/>
            <a:extLst>
              <a:ext uri="{FF2B5EF4-FFF2-40B4-BE49-F238E27FC236}">
                <a16:creationId xmlns:a16="http://schemas.microsoft.com/office/drawing/2014/main" id="{88ACB876-5DDE-F573-6AB8-C2639A19EA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578414" y="3938778"/>
            <a:ext cx="1543050" cy="1543050"/>
          </a:xfrm>
          <a:prstGeom prst="ellipse">
            <a:avLst/>
          </a:prstGeom>
        </p:spPr>
      </p:pic>
      <p:sp>
        <p:nvSpPr>
          <p:cNvPr id="5" name="TextBox 4">
            <a:extLst>
              <a:ext uri="{FF2B5EF4-FFF2-40B4-BE49-F238E27FC236}">
                <a16:creationId xmlns:a16="http://schemas.microsoft.com/office/drawing/2014/main" id="{53830BC2-6AFD-F3A6-0532-1A220E7210EE}"/>
              </a:ext>
            </a:extLst>
          </p:cNvPr>
          <p:cNvSpPr txBox="1"/>
          <p:nvPr/>
        </p:nvSpPr>
        <p:spPr>
          <a:xfrm>
            <a:off x="5140712" y="-2185639"/>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9" name="TextBox 8">
            <a:extLst>
              <a:ext uri="{FF2B5EF4-FFF2-40B4-BE49-F238E27FC236}">
                <a16:creationId xmlns:a16="http://schemas.microsoft.com/office/drawing/2014/main" id="{127ECC7C-01AA-2849-D74C-6158709C8B94}"/>
              </a:ext>
            </a:extLst>
          </p:cNvPr>
          <p:cNvSpPr txBox="1"/>
          <p:nvPr/>
        </p:nvSpPr>
        <p:spPr>
          <a:xfrm>
            <a:off x="4315326" y="-3866147"/>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24" name="TextBox 23">
            <a:extLst>
              <a:ext uri="{FF2B5EF4-FFF2-40B4-BE49-F238E27FC236}">
                <a16:creationId xmlns:a16="http://schemas.microsoft.com/office/drawing/2014/main" id="{D7305627-19FA-7612-4DA4-35FB3F6BE4DC}"/>
              </a:ext>
            </a:extLst>
          </p:cNvPr>
          <p:cNvSpPr txBox="1"/>
          <p:nvPr/>
        </p:nvSpPr>
        <p:spPr>
          <a:xfrm>
            <a:off x="5502442" y="-2245895"/>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25" name="TextBox 24">
            <a:extLst>
              <a:ext uri="{FF2B5EF4-FFF2-40B4-BE49-F238E27FC236}">
                <a16:creationId xmlns:a16="http://schemas.microsoft.com/office/drawing/2014/main" id="{B3AF37C9-2963-12B7-D01A-2A7FE5871A62}"/>
              </a:ext>
            </a:extLst>
          </p:cNvPr>
          <p:cNvSpPr txBox="1"/>
          <p:nvPr/>
        </p:nvSpPr>
        <p:spPr>
          <a:xfrm>
            <a:off x="4668253" y="-1957137"/>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10" name="Rounded Rectangle 9">
            <a:extLst>
              <a:ext uri="{FF2B5EF4-FFF2-40B4-BE49-F238E27FC236}">
                <a16:creationId xmlns:a16="http://schemas.microsoft.com/office/drawing/2014/main" id="{F7A2FE30-45E2-346B-F640-92D676EF7E87}"/>
              </a:ext>
            </a:extLst>
          </p:cNvPr>
          <p:cNvSpPr/>
          <p:nvPr/>
        </p:nvSpPr>
        <p:spPr>
          <a:xfrm>
            <a:off x="2951810" y="1902404"/>
            <a:ext cx="1793691" cy="1797955"/>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2" name="TextBox 11">
            <a:extLst>
              <a:ext uri="{FF2B5EF4-FFF2-40B4-BE49-F238E27FC236}">
                <a16:creationId xmlns:a16="http://schemas.microsoft.com/office/drawing/2014/main" id="{1B5002A8-C43E-FB0A-4520-0742F60C554A}"/>
              </a:ext>
            </a:extLst>
          </p:cNvPr>
          <p:cNvSpPr txBox="1"/>
          <p:nvPr/>
        </p:nvSpPr>
        <p:spPr>
          <a:xfrm>
            <a:off x="3063802" y="2219098"/>
            <a:ext cx="1579626" cy="830997"/>
          </a:xfrm>
          <a:prstGeom prst="rect">
            <a:avLst/>
          </a:prstGeom>
          <a:noFill/>
        </p:spPr>
        <p:txBody>
          <a:bodyPr wrap="square">
            <a:spAutoFit/>
          </a:bodyPr>
          <a:lstStyle/>
          <a:p>
            <a:pPr algn="ctr">
              <a:buClr>
                <a:schemeClr val="accent1"/>
              </a:buClr>
            </a:pPr>
            <a:r>
              <a:rPr lang="en-US" sz="1200" b="1" dirty="0">
                <a:solidFill>
                  <a:schemeClr val="bg1"/>
                </a:solidFill>
                <a:latin typeface="Arial" panose="020B0604020202020204" pitchFamily="34" charset="0"/>
              </a:rPr>
              <a:t>Heating element</a:t>
            </a:r>
          </a:p>
          <a:p>
            <a:pPr algn="ctr">
              <a:buClr>
                <a:schemeClr val="accent1"/>
              </a:buClr>
            </a:pPr>
            <a:br>
              <a:rPr lang="en-US" sz="1200" b="1" dirty="0">
                <a:solidFill>
                  <a:schemeClr val="bg1"/>
                </a:solidFill>
                <a:latin typeface="Arial" panose="020B0604020202020204" pitchFamily="34" charset="0"/>
              </a:rPr>
            </a:br>
            <a:r>
              <a:rPr lang="en-US" sz="1200" dirty="0">
                <a:solidFill>
                  <a:schemeClr val="bg1"/>
                </a:solidFill>
                <a:latin typeface="Arial" panose="020B0604020202020204" pitchFamily="34" charset="0"/>
              </a:rPr>
              <a:t>activated by inhalation</a:t>
            </a:r>
          </a:p>
        </p:txBody>
      </p:sp>
      <p:sp>
        <p:nvSpPr>
          <p:cNvPr id="14" name="TextBox 13">
            <a:extLst>
              <a:ext uri="{FF2B5EF4-FFF2-40B4-BE49-F238E27FC236}">
                <a16:creationId xmlns:a16="http://schemas.microsoft.com/office/drawing/2014/main" id="{CC51275C-1C27-9A28-61C8-C16475D0F1F7}"/>
              </a:ext>
            </a:extLst>
          </p:cNvPr>
          <p:cNvSpPr txBox="1"/>
          <p:nvPr/>
        </p:nvSpPr>
        <p:spPr>
          <a:xfrm>
            <a:off x="2907014" y="1349035"/>
            <a:ext cx="2936935" cy="338554"/>
          </a:xfrm>
          <a:prstGeom prst="rect">
            <a:avLst/>
          </a:prstGeom>
          <a:noFill/>
        </p:spPr>
        <p:txBody>
          <a:bodyPr wrap="square">
            <a:spAutoFit/>
          </a:bodyPr>
          <a:lstStyle/>
          <a:p>
            <a:pPr>
              <a:buClr>
                <a:schemeClr val="accent2"/>
              </a:buClr>
            </a:pPr>
            <a:r>
              <a:rPr lang="en-US" sz="1600" b="1" dirty="0">
                <a:solidFill>
                  <a:schemeClr val="accent2"/>
                </a:solidFill>
                <a:latin typeface="Arial" panose="020B0604020202020204" pitchFamily="34" charset="0"/>
              </a:rPr>
              <a:t>Vaping devices contain:</a:t>
            </a:r>
          </a:p>
        </p:txBody>
      </p:sp>
      <p:sp>
        <p:nvSpPr>
          <p:cNvPr id="15" name="Rounded Rectangle 14">
            <a:extLst>
              <a:ext uri="{FF2B5EF4-FFF2-40B4-BE49-F238E27FC236}">
                <a16:creationId xmlns:a16="http://schemas.microsoft.com/office/drawing/2014/main" id="{3E127357-E65C-7D9D-4F07-A6FEB6CF76F9}"/>
              </a:ext>
            </a:extLst>
          </p:cNvPr>
          <p:cNvSpPr/>
          <p:nvPr/>
        </p:nvSpPr>
        <p:spPr>
          <a:xfrm>
            <a:off x="4917770" y="1902404"/>
            <a:ext cx="1882175" cy="1797955"/>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7" name="Rounded Rectangle 16">
            <a:extLst>
              <a:ext uri="{FF2B5EF4-FFF2-40B4-BE49-F238E27FC236}">
                <a16:creationId xmlns:a16="http://schemas.microsoft.com/office/drawing/2014/main" id="{433D1F74-F1FD-2D15-4BD5-3E93735370A9}"/>
              </a:ext>
            </a:extLst>
          </p:cNvPr>
          <p:cNvSpPr/>
          <p:nvPr/>
        </p:nvSpPr>
        <p:spPr>
          <a:xfrm>
            <a:off x="6902018" y="1902404"/>
            <a:ext cx="1793691" cy="1797955"/>
          </a:xfrm>
          <a:prstGeom prst="roundRect">
            <a:avLst/>
          </a:prstGeom>
          <a:solidFill>
            <a:srgbClr val="F47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8" name="TextBox 17">
            <a:extLst>
              <a:ext uri="{FF2B5EF4-FFF2-40B4-BE49-F238E27FC236}">
                <a16:creationId xmlns:a16="http://schemas.microsoft.com/office/drawing/2014/main" id="{86D9248F-A2FD-EA64-FF69-55F390E8789F}"/>
              </a:ext>
            </a:extLst>
          </p:cNvPr>
          <p:cNvSpPr txBox="1"/>
          <p:nvPr/>
        </p:nvSpPr>
        <p:spPr>
          <a:xfrm>
            <a:off x="7081443" y="2478215"/>
            <a:ext cx="1434839" cy="646331"/>
          </a:xfrm>
          <a:prstGeom prst="rect">
            <a:avLst/>
          </a:prstGeom>
          <a:noFill/>
        </p:spPr>
        <p:txBody>
          <a:bodyPr wrap="square">
            <a:spAutoFit/>
          </a:bodyPr>
          <a:lstStyle/>
          <a:p>
            <a:pPr algn="ctr">
              <a:buClr>
                <a:schemeClr val="accent1"/>
              </a:buClr>
            </a:pPr>
            <a:r>
              <a:rPr lang="en-US" sz="1200" dirty="0">
                <a:solidFill>
                  <a:schemeClr val="bg1"/>
                </a:solidFill>
                <a:latin typeface="Arial" panose="020B0604020202020204" pitchFamily="34" charset="0"/>
              </a:rPr>
              <a:t>User Inhales the vapor created from heating </a:t>
            </a:r>
          </a:p>
        </p:txBody>
      </p:sp>
      <p:sp>
        <p:nvSpPr>
          <p:cNvPr id="22" name="TextBox 21">
            <a:extLst>
              <a:ext uri="{FF2B5EF4-FFF2-40B4-BE49-F238E27FC236}">
                <a16:creationId xmlns:a16="http://schemas.microsoft.com/office/drawing/2014/main" id="{C1BF2D7B-6C5A-AADF-0A31-877159A13477}"/>
              </a:ext>
            </a:extLst>
          </p:cNvPr>
          <p:cNvSpPr txBox="1"/>
          <p:nvPr/>
        </p:nvSpPr>
        <p:spPr>
          <a:xfrm>
            <a:off x="4942912" y="2219098"/>
            <a:ext cx="1831889" cy="1384995"/>
          </a:xfrm>
          <a:prstGeom prst="rect">
            <a:avLst/>
          </a:prstGeom>
          <a:noFill/>
        </p:spPr>
        <p:txBody>
          <a:bodyPr wrap="square">
            <a:spAutoFit/>
          </a:bodyPr>
          <a:lstStyle/>
          <a:p>
            <a:pPr algn="ctr"/>
            <a:r>
              <a:rPr lang="en-US" sz="1200" b="1" dirty="0">
                <a:solidFill>
                  <a:schemeClr val="bg1"/>
                </a:solidFill>
              </a:rPr>
              <a:t>Liquid containing</a:t>
            </a:r>
          </a:p>
          <a:p>
            <a:pPr algn="ctr"/>
            <a:endParaRPr lang="en-US" sz="1200" b="1" dirty="0">
              <a:solidFill>
                <a:schemeClr val="bg1"/>
              </a:solidFill>
            </a:endParaRPr>
          </a:p>
          <a:p>
            <a:pPr marL="171450" indent="-171450" algn="ctr">
              <a:buFont typeface="Arial" panose="020B0604020202020204" pitchFamily="34" charset="0"/>
              <a:buChar char="•"/>
            </a:pPr>
            <a:r>
              <a:rPr lang="en-US" sz="1200" dirty="0">
                <a:solidFill>
                  <a:schemeClr val="bg1"/>
                </a:solidFill>
              </a:rPr>
              <a:t>Propylene glycol</a:t>
            </a:r>
          </a:p>
          <a:p>
            <a:pPr marL="171450" indent="-171450" algn="ctr">
              <a:buFont typeface="Arial" panose="020B0604020202020204" pitchFamily="34" charset="0"/>
              <a:buChar char="•"/>
            </a:pPr>
            <a:r>
              <a:rPr lang="en-US" sz="1200" dirty="0">
                <a:solidFill>
                  <a:schemeClr val="bg1"/>
                </a:solidFill>
              </a:rPr>
              <a:t>glycerin</a:t>
            </a:r>
          </a:p>
          <a:p>
            <a:pPr marL="171450" indent="-171450" algn="ctr">
              <a:buFont typeface="Arial" panose="020B0604020202020204" pitchFamily="34" charset="0"/>
              <a:buChar char="•"/>
            </a:pPr>
            <a:r>
              <a:rPr lang="en-US" sz="1200" dirty="0">
                <a:solidFill>
                  <a:schemeClr val="bg1"/>
                </a:solidFill>
              </a:rPr>
              <a:t>nicotine</a:t>
            </a:r>
          </a:p>
          <a:p>
            <a:pPr marL="171450" indent="-171450" algn="ctr">
              <a:buFont typeface="Arial" panose="020B0604020202020204" pitchFamily="34" charset="0"/>
              <a:buChar char="•"/>
            </a:pPr>
            <a:r>
              <a:rPr lang="en-US" sz="1200" dirty="0">
                <a:solidFill>
                  <a:schemeClr val="bg1"/>
                </a:solidFill>
              </a:rPr>
              <a:t>+/- flavorings.</a:t>
            </a:r>
          </a:p>
          <a:p>
            <a:pPr algn="ctr"/>
            <a:endParaRPr lang="en-US" sz="1200" dirty="0">
              <a:solidFill>
                <a:schemeClr val="bg1"/>
              </a:solidFill>
            </a:endParaRPr>
          </a:p>
        </p:txBody>
      </p:sp>
      <p:sp>
        <p:nvSpPr>
          <p:cNvPr id="26" name="TextBox 25">
            <a:extLst>
              <a:ext uri="{FF2B5EF4-FFF2-40B4-BE49-F238E27FC236}">
                <a16:creationId xmlns:a16="http://schemas.microsoft.com/office/drawing/2014/main" id="{664CF093-4C68-8328-FB3E-0066AC49A38A}"/>
              </a:ext>
            </a:extLst>
          </p:cNvPr>
          <p:cNvSpPr txBox="1"/>
          <p:nvPr/>
        </p:nvSpPr>
        <p:spPr>
          <a:xfrm>
            <a:off x="6519672" y="-704088"/>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27" name="TextBox 26">
            <a:extLst>
              <a:ext uri="{FF2B5EF4-FFF2-40B4-BE49-F238E27FC236}">
                <a16:creationId xmlns:a16="http://schemas.microsoft.com/office/drawing/2014/main" id="{D6C40FEF-B9C5-829B-977C-C40AE2C3C1CF}"/>
              </a:ext>
            </a:extLst>
          </p:cNvPr>
          <p:cNvSpPr txBox="1"/>
          <p:nvPr/>
        </p:nvSpPr>
        <p:spPr>
          <a:xfrm>
            <a:off x="6428232" y="-530352"/>
            <a:ext cx="0" cy="0"/>
          </a:xfrm>
          <a:prstGeom prst="rect">
            <a:avLst/>
          </a:prstGeom>
          <a:noFill/>
        </p:spPr>
        <p:txBody>
          <a:bodyPr wrap="none" lIns="0" tIns="0" rIns="0" bIns="0" rtlCol="0">
            <a:noAutofit/>
          </a:bodyPr>
          <a:lstStyle/>
          <a:p>
            <a:pPr algn="l"/>
            <a:endParaRPr lang="en-US" sz="1600" dirty="0">
              <a:solidFill>
                <a:schemeClr val="bg1"/>
              </a:solidFill>
            </a:endParaRPr>
          </a:p>
        </p:txBody>
      </p:sp>
      <p:pic>
        <p:nvPicPr>
          <p:cNvPr id="29" name="Picture 28">
            <a:extLst>
              <a:ext uri="{FF2B5EF4-FFF2-40B4-BE49-F238E27FC236}">
                <a16:creationId xmlns:a16="http://schemas.microsoft.com/office/drawing/2014/main" id="{C6D8897E-A0F3-9262-A27F-4D1B84619941}"/>
              </a:ext>
            </a:extLst>
          </p:cNvPr>
          <p:cNvPicPr>
            <a:picLocks noChangeAspect="1"/>
          </p:cNvPicPr>
          <p:nvPr/>
        </p:nvPicPr>
        <p:blipFill rotWithShape="1">
          <a:blip r:embed="rId6"/>
          <a:srcRect l="38734" r="27857"/>
          <a:stretch/>
        </p:blipFill>
        <p:spPr>
          <a:xfrm>
            <a:off x="-1" y="0"/>
            <a:ext cx="2587753" cy="5143500"/>
          </a:xfrm>
          <a:prstGeom prst="rect">
            <a:avLst/>
          </a:prstGeom>
        </p:spPr>
      </p:pic>
    </p:spTree>
    <p:extLst>
      <p:ext uri="{BB962C8B-B14F-4D97-AF65-F5344CB8AC3E}">
        <p14:creationId xmlns:p14="http://schemas.microsoft.com/office/powerpoint/2010/main" val="240549491"/>
      </p:ext>
    </p:extLst>
  </p:cSld>
  <p:clrMapOvr>
    <a:masterClrMapping/>
  </p:clrMapOvr>
  <mc:AlternateContent xmlns:mc="http://schemas.openxmlformats.org/markup-compatibility/2006" xmlns:p14="http://schemas.microsoft.com/office/powerpoint/2010/main">
    <mc:Choice Requires="p14">
      <p:transition spd="med" p14:dur="700" advTm="43228">
        <p:fade/>
      </p:transition>
    </mc:Choice>
    <mc:Fallback xmlns="">
      <p:transition spd="med" advTm="432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B-fig">
            <a:extLst>
              <a:ext uri="{FF2B5EF4-FFF2-40B4-BE49-F238E27FC236}">
                <a16:creationId xmlns:a16="http://schemas.microsoft.com/office/drawing/2014/main" id="{8437ABA6-5147-FBF0-B3FC-9EE8E1F914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28650" y="1364343"/>
            <a:ext cx="6387872" cy="3231660"/>
          </a:xfrm>
          <a:prstGeom prst="rect">
            <a:avLst/>
          </a:prstGeom>
          <a:noFill/>
          <a:ln>
            <a:noFill/>
          </a:ln>
        </p:spPr>
      </p:pic>
      <p:pic>
        <p:nvPicPr>
          <p:cNvPr id="3" name="Audio 2">
            <a:hlinkClick r:id="" action="ppaction://media"/>
            <a:extLst>
              <a:ext uri="{FF2B5EF4-FFF2-40B4-BE49-F238E27FC236}">
                <a16:creationId xmlns:a16="http://schemas.microsoft.com/office/drawing/2014/main" id="{30C1075E-9040-A71C-AA90-8A985182583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600950" y="3824478"/>
            <a:ext cx="1543050" cy="1543050"/>
          </a:xfrm>
          <a:prstGeom prst="ellipse">
            <a:avLst/>
          </a:prstGeom>
        </p:spPr>
      </p:pic>
      <p:sp>
        <p:nvSpPr>
          <p:cNvPr id="2" name="Title 2">
            <a:extLst>
              <a:ext uri="{FF2B5EF4-FFF2-40B4-BE49-F238E27FC236}">
                <a16:creationId xmlns:a16="http://schemas.microsoft.com/office/drawing/2014/main" id="{20CA52AE-6681-F55E-B81D-62D6377A3FD0}"/>
              </a:ext>
            </a:extLst>
          </p:cNvPr>
          <p:cNvSpPr>
            <a:spLocks noGrp="1"/>
          </p:cNvSpPr>
          <p:nvPr>
            <p:ph type="ctrTitle"/>
          </p:nvPr>
        </p:nvSpPr>
        <p:spPr/>
        <p:txBody>
          <a:bodyPr/>
          <a:lstStyle/>
          <a:p>
            <a:r>
              <a:rPr lang="en-US" sz="2400" b="1" dirty="0">
                <a:solidFill>
                  <a:schemeClr val="accent1"/>
                </a:solidFill>
              </a:rPr>
              <a:t>Minimisation of cravings</a:t>
            </a:r>
          </a:p>
        </p:txBody>
      </p:sp>
    </p:spTree>
    <p:extLst>
      <p:ext uri="{BB962C8B-B14F-4D97-AF65-F5344CB8AC3E}">
        <p14:creationId xmlns:p14="http://schemas.microsoft.com/office/powerpoint/2010/main" val="3720380961"/>
      </p:ext>
    </p:extLst>
  </p:cSld>
  <p:clrMapOvr>
    <a:masterClrMapping/>
  </p:clrMapOvr>
  <mc:AlternateContent xmlns:mc="http://schemas.openxmlformats.org/markup-compatibility/2006" xmlns:p14="http://schemas.microsoft.com/office/powerpoint/2010/main">
    <mc:Choice Requires="p14">
      <p:transition spd="slow" p14:dur="2000" advTm="63908"/>
    </mc:Choice>
    <mc:Fallback xmlns="">
      <p:transition spd="slow" advTm="63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804D68B-4C94-CFF4-E3F4-C02CBCE7EA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810191"/>
            <a:ext cx="1543050" cy="1543050"/>
          </a:xfrm>
          <a:prstGeom prst="ellipse">
            <a:avLst/>
          </a:prstGeom>
        </p:spPr>
      </p:pic>
      <p:pic>
        <p:nvPicPr>
          <p:cNvPr id="2" name="Picture 1" descr="A circular white and blue symbol&#10;&#10;Description automatically generated with medium confidence">
            <a:extLst>
              <a:ext uri="{FF2B5EF4-FFF2-40B4-BE49-F238E27FC236}">
                <a16:creationId xmlns:a16="http://schemas.microsoft.com/office/drawing/2014/main" id="{8F5246D3-B222-DCE3-2EE4-17CE07BC26E9}"/>
              </a:ext>
            </a:extLst>
          </p:cNvPr>
          <p:cNvPicPr>
            <a:picLocks noChangeAspect="1"/>
          </p:cNvPicPr>
          <p:nvPr/>
        </p:nvPicPr>
        <p:blipFill>
          <a:blip r:embed="rId5"/>
          <a:stretch>
            <a:fillRect/>
          </a:stretch>
        </p:blipFill>
        <p:spPr>
          <a:xfrm>
            <a:off x="-3592446" y="251396"/>
            <a:ext cx="7378062" cy="7378062"/>
          </a:xfrm>
          <a:prstGeom prst="rect">
            <a:avLst/>
          </a:prstGeom>
        </p:spPr>
      </p:pic>
      <p:sp>
        <p:nvSpPr>
          <p:cNvPr id="5" name="Title 3">
            <a:extLst>
              <a:ext uri="{FF2B5EF4-FFF2-40B4-BE49-F238E27FC236}">
                <a16:creationId xmlns:a16="http://schemas.microsoft.com/office/drawing/2014/main" id="{65E3B9AF-B36F-F7D0-6CA5-EB748D298023}"/>
              </a:ext>
            </a:extLst>
          </p:cNvPr>
          <p:cNvSpPr txBox="1">
            <a:spLocks/>
          </p:cNvSpPr>
          <p:nvPr/>
        </p:nvSpPr>
        <p:spPr>
          <a:xfrm>
            <a:off x="718852" y="2557462"/>
            <a:ext cx="6133528" cy="633519"/>
          </a:xfrm>
          <a:prstGeom prst="rect">
            <a:avLst/>
          </a:prstGeom>
        </p:spPr>
        <p:txBody>
          <a:bodyPr vert="horz" lIns="91440" tIns="45720" rIns="91440" bIns="45720" rtlCol="0" anchor="b">
            <a:normAutofit fontScale="92500" lnSpcReduction="100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4400" b="1" dirty="0">
                <a:solidFill>
                  <a:schemeClr val="accent5"/>
                </a:solidFill>
              </a:rPr>
              <a:t>A deep dive into vaping</a:t>
            </a:r>
          </a:p>
        </p:txBody>
      </p:sp>
      <p:pic>
        <p:nvPicPr>
          <p:cNvPr id="8" name="Picture 7" descr="Make Smoking History | Greater Manchester (@HistoryMakersGM) / Twitter">
            <a:extLst>
              <a:ext uri="{FF2B5EF4-FFF2-40B4-BE49-F238E27FC236}">
                <a16:creationId xmlns:a16="http://schemas.microsoft.com/office/drawing/2014/main" id="{7CB8B5D2-4247-CE07-E5EF-B2C0CE661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7094" y="251396"/>
            <a:ext cx="859220" cy="85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205239"/>
      </p:ext>
    </p:extLst>
  </p:cSld>
  <p:clrMapOvr>
    <a:masterClrMapping/>
  </p:clrMapOvr>
  <mc:AlternateContent xmlns:mc="http://schemas.openxmlformats.org/markup-compatibility/2006" xmlns:p14="http://schemas.microsoft.com/office/powerpoint/2010/main">
    <mc:Choice Requires="p14">
      <p:transition spd="slow" p14:dur="2000" advTm="16802"/>
    </mc:Choice>
    <mc:Fallback xmlns="">
      <p:transition spd="slow" advTm="16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DCD5-4AAA-4638-9E86-CB48BDE81D5A}"/>
              </a:ext>
            </a:extLst>
          </p:cNvPr>
          <p:cNvSpPr>
            <a:spLocks noGrp="1"/>
          </p:cNvSpPr>
          <p:nvPr>
            <p:ph type="ctrTitle"/>
          </p:nvPr>
        </p:nvSpPr>
        <p:spPr/>
        <p:txBody>
          <a:bodyPr>
            <a:normAutofit/>
          </a:bodyPr>
          <a:lstStyle/>
          <a:p>
            <a:r>
              <a:rPr lang="en-GB" sz="2400" b="1" dirty="0">
                <a:latin typeface="Arial"/>
                <a:cs typeface="Arial"/>
              </a:rPr>
              <a:t>Sources of evidence to evaluate vaping</a:t>
            </a:r>
            <a:r>
              <a:rPr lang="en-GB" dirty="0">
                <a:latin typeface="Arial"/>
                <a:cs typeface="Arial"/>
              </a:rPr>
              <a:t>...</a:t>
            </a:r>
            <a:r>
              <a:rPr lang="en-GB" sz="2400" b="1" dirty="0">
                <a:latin typeface="Arial"/>
                <a:cs typeface="Arial"/>
              </a:rPr>
              <a:t> </a:t>
            </a:r>
          </a:p>
        </p:txBody>
      </p:sp>
      <p:sp>
        <p:nvSpPr>
          <p:cNvPr id="3" name="Content Placeholder 2">
            <a:extLst>
              <a:ext uri="{FF2B5EF4-FFF2-40B4-BE49-F238E27FC236}">
                <a16:creationId xmlns:a16="http://schemas.microsoft.com/office/drawing/2014/main" id="{9C3054A1-0626-49AE-90F3-577CEA042DA3}"/>
              </a:ext>
            </a:extLst>
          </p:cNvPr>
          <p:cNvSpPr>
            <a:spLocks noGrp="1"/>
          </p:cNvSpPr>
          <p:nvPr>
            <p:ph idx="4294967295"/>
          </p:nvPr>
        </p:nvSpPr>
        <p:spPr>
          <a:xfrm>
            <a:off x="496375" y="1165225"/>
            <a:ext cx="7248593" cy="3916363"/>
          </a:xfrm>
          <a:prstGeom prst="rect">
            <a:avLst/>
          </a:prstGeom>
        </p:spPr>
        <p:txBody>
          <a:bodyPr>
            <a:normAutofit/>
          </a:bodyPr>
          <a:lstStyle/>
          <a:p>
            <a:pPr marL="257175" indent="-257175"/>
            <a:r>
              <a:rPr lang="en-GB" sz="1400" dirty="0"/>
              <a:t>Randomised controlled trials</a:t>
            </a:r>
          </a:p>
          <a:p>
            <a:pPr marL="257175" indent="-257175"/>
            <a:r>
              <a:rPr lang="en-GB" sz="1400" dirty="0"/>
              <a:t>Systematic reviews &amp; meta-analyses</a:t>
            </a:r>
          </a:p>
          <a:p>
            <a:pPr marL="257175" indent="-257175"/>
            <a:r>
              <a:rPr lang="en-GB" sz="1400" dirty="0"/>
              <a:t>Cochrane reviews </a:t>
            </a:r>
          </a:p>
          <a:p>
            <a:r>
              <a:rPr lang="en-US" sz="1400" b="0" i="1" dirty="0">
                <a:solidFill>
                  <a:srgbClr val="000000"/>
                </a:solidFill>
                <a:effectLst/>
                <a:latin typeface="Source Sans Pro" panose="020B0503030403020204" pitchFamily="34" charset="0"/>
              </a:rPr>
              <a:t>A </a:t>
            </a:r>
            <a:r>
              <a:rPr lang="en-US" sz="1400" b="0" i="1" dirty="0">
                <a:effectLst/>
                <a:latin typeface="Source Sans Pro" panose="020B0503030403020204" pitchFamily="34" charset="0"/>
              </a:rPr>
              <a:t>systematic review </a:t>
            </a:r>
            <a:r>
              <a:rPr lang="en-US" sz="1400" b="0" i="1" dirty="0">
                <a:solidFill>
                  <a:srgbClr val="000000"/>
                </a:solidFill>
                <a:effectLst/>
                <a:latin typeface="Source Sans Pro" panose="020B0503030403020204" pitchFamily="34" charset="0"/>
              </a:rPr>
              <a:t>prepared and supervised by a Cochrane Review Group that identifies, appraises &amp; synthesizes all the empirical evidence that meets pre-specified eligibility criteria to answer a specific research question. CRs use explicit, systematic methods to </a:t>
            </a:r>
            <a:r>
              <a:rPr lang="en-US" sz="1400" b="0" i="1" dirty="0" err="1">
                <a:solidFill>
                  <a:srgbClr val="000000"/>
                </a:solidFill>
                <a:effectLst/>
                <a:latin typeface="Source Sans Pro" panose="020B0503030403020204" pitchFamily="34" charset="0"/>
              </a:rPr>
              <a:t>minimise</a:t>
            </a:r>
            <a:r>
              <a:rPr lang="en-US" sz="1400" b="0" i="1" dirty="0">
                <a:solidFill>
                  <a:srgbClr val="000000"/>
                </a:solidFill>
                <a:effectLst/>
                <a:latin typeface="Source Sans Pro" panose="020B0503030403020204" pitchFamily="34" charset="0"/>
              </a:rPr>
              <a:t> bias &amp; produce more reliable findings to inform decision-making. CRs are updated to reflect the findings of new evidence when it becomes available. </a:t>
            </a:r>
          </a:p>
          <a:p>
            <a:pPr marL="257175" indent="-257175"/>
            <a:r>
              <a:rPr lang="en-US" sz="1400" dirty="0">
                <a:solidFill>
                  <a:srgbClr val="000000"/>
                </a:solidFill>
              </a:rPr>
              <a:t>NICE Guidelines </a:t>
            </a:r>
          </a:p>
          <a:p>
            <a:r>
              <a:rPr lang="en-US" sz="1400" b="0" i="1" dirty="0">
                <a:solidFill>
                  <a:srgbClr val="222222"/>
                </a:solidFill>
                <a:effectLst/>
                <a:latin typeface="Source Sans Pro" panose="020B0503030403020204" pitchFamily="34" charset="0"/>
                <a:ea typeface="Source Sans Pro" panose="020B0503030403020204" pitchFamily="34" charset="0"/>
              </a:rPr>
              <a:t>Evidence-based recommendations developed by independent committees, including professionals and lay members, and consulted on by stakeholders.</a:t>
            </a:r>
            <a:endParaRPr lang="en-US" sz="1400" b="0" i="1" dirty="0">
              <a:solidFill>
                <a:srgbClr val="222222"/>
              </a:solidFill>
              <a:latin typeface="Source Sans Pro" panose="020B0503030403020204" pitchFamily="34" charset="0"/>
              <a:ea typeface="Source Sans Pro" panose="020B0503030403020204" pitchFamily="34" charset="0"/>
            </a:endParaRPr>
          </a:p>
          <a:p>
            <a:pPr marL="257175" indent="-257175"/>
            <a:r>
              <a:rPr lang="en-US" sz="1400" dirty="0">
                <a:solidFill>
                  <a:srgbClr val="000000"/>
                </a:solidFill>
                <a:ea typeface="Source Sans Pro" panose="020B0503030403020204" pitchFamily="34" charset="0"/>
              </a:rPr>
              <a:t>Real world data e.g. Office for National Statistics </a:t>
            </a:r>
          </a:p>
          <a:p>
            <a:endParaRPr lang="en-GB" sz="1400" dirty="0"/>
          </a:p>
        </p:txBody>
      </p:sp>
      <p:pic>
        <p:nvPicPr>
          <p:cNvPr id="5" name="Audio 4">
            <a:hlinkClick r:id="" action="ppaction://media"/>
            <a:extLst>
              <a:ext uri="{FF2B5EF4-FFF2-40B4-BE49-F238E27FC236}">
                <a16:creationId xmlns:a16="http://schemas.microsoft.com/office/drawing/2014/main" id="{180B29E8-6D24-FF6A-7231-8C37D71632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874980"/>
            <a:ext cx="1543050" cy="1543050"/>
          </a:xfrm>
          <a:prstGeom prst="ellipse">
            <a:avLst/>
          </a:prstGeom>
        </p:spPr>
      </p:pic>
    </p:spTree>
    <p:extLst>
      <p:ext uri="{BB962C8B-B14F-4D97-AF65-F5344CB8AC3E}">
        <p14:creationId xmlns:p14="http://schemas.microsoft.com/office/powerpoint/2010/main" val="3289279848"/>
      </p:ext>
    </p:extLst>
  </p:cSld>
  <p:clrMapOvr>
    <a:masterClrMapping/>
  </p:clrMapOvr>
  <mc:AlternateContent xmlns:mc="http://schemas.openxmlformats.org/markup-compatibility/2006" xmlns:p14="http://schemas.microsoft.com/office/powerpoint/2010/main">
    <mc:Choice Requires="p14">
      <p:transition spd="slow" p14:dur="2000" advTm="20369"/>
    </mc:Choice>
    <mc:Fallback xmlns="">
      <p:transition spd="slow" advTm="20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4717" y="2953073"/>
            <a:ext cx="2509798" cy="367812"/>
          </a:xfrm>
          <a:prstGeom prst="rect">
            <a:avLst/>
          </a:prstGeom>
          <a:noFill/>
        </p:spPr>
        <p:txBody>
          <a:bodyPr wrap="square" lIns="0" tIns="0" rIns="0" bIns="0" rtlCol="0">
            <a:noAutofit/>
          </a:bodyPr>
          <a:lstStyle/>
          <a:p>
            <a:r>
              <a:rPr lang="en-GB" sz="1100" dirty="0">
                <a:latin typeface="Arial" panose="020B0604020202020204" pitchFamily="34" charset="0"/>
              </a:rPr>
              <a:t>Follow-up study: </a:t>
            </a:r>
            <a:br>
              <a:rPr lang="en-GB" sz="1100" b="1" u="sng" dirty="0">
                <a:latin typeface="Arial" panose="020B0604020202020204" pitchFamily="34" charset="0"/>
              </a:rPr>
            </a:br>
            <a:r>
              <a:rPr lang="en-GB" sz="1100" b="1" u="sng" dirty="0">
                <a:latin typeface="Arial" panose="020B0604020202020204" pitchFamily="34" charset="0"/>
              </a:rPr>
              <a:t>£65/QALY cost-effectiveness</a:t>
            </a:r>
          </a:p>
        </p:txBody>
      </p:sp>
      <p:sp>
        <p:nvSpPr>
          <p:cNvPr id="6" name="Rectangle 5">
            <a:extLst>
              <a:ext uri="{FF2B5EF4-FFF2-40B4-BE49-F238E27FC236}">
                <a16:creationId xmlns:a16="http://schemas.microsoft.com/office/drawing/2014/main" id="{1D8E311E-EE4D-49E8-9E3B-ADDD60C86197}"/>
              </a:ext>
            </a:extLst>
          </p:cNvPr>
          <p:cNvSpPr/>
          <p:nvPr/>
        </p:nvSpPr>
        <p:spPr>
          <a:xfrm>
            <a:off x="4196442" y="4521159"/>
            <a:ext cx="3546487" cy="317213"/>
          </a:xfrm>
          <a:prstGeom prst="rect">
            <a:avLst/>
          </a:prstGeom>
        </p:spPr>
        <p:txBody>
          <a:bodyPr wrap="square" lIns="0" tIns="0" rIns="0" bIns="0">
            <a:noAutofit/>
          </a:bodyPr>
          <a:lstStyle/>
          <a:p>
            <a:r>
              <a:rPr lang="en-GB" sz="1013" dirty="0">
                <a:latin typeface="Arial" panose="020B0604020202020204" pitchFamily="34" charset="0"/>
              </a:rPr>
              <a:t>Hajek P et al. N </a:t>
            </a:r>
            <a:r>
              <a:rPr lang="en-GB" sz="1013" dirty="0" err="1">
                <a:latin typeface="Arial" panose="020B0604020202020204" pitchFamily="34" charset="0"/>
              </a:rPr>
              <a:t>Engl</a:t>
            </a:r>
            <a:r>
              <a:rPr lang="en-GB" sz="1013" dirty="0">
                <a:latin typeface="Arial" panose="020B0604020202020204" pitchFamily="34" charset="0"/>
              </a:rPr>
              <a:t> J Med 2019;380:629–37</a:t>
            </a:r>
          </a:p>
        </p:txBody>
      </p:sp>
      <p:sp>
        <p:nvSpPr>
          <p:cNvPr id="3" name="Title 2">
            <a:extLst>
              <a:ext uri="{FF2B5EF4-FFF2-40B4-BE49-F238E27FC236}">
                <a16:creationId xmlns:a16="http://schemas.microsoft.com/office/drawing/2014/main" id="{E1D72776-1919-904C-A1CB-1B79D35AB545}"/>
              </a:ext>
            </a:extLst>
          </p:cNvPr>
          <p:cNvSpPr>
            <a:spLocks noGrp="1"/>
          </p:cNvSpPr>
          <p:nvPr>
            <p:ph type="ctrTitle"/>
          </p:nvPr>
        </p:nvSpPr>
        <p:spPr/>
        <p:txBody>
          <a:bodyPr/>
          <a:lstStyle/>
          <a:p>
            <a:r>
              <a:rPr lang="en-US" sz="2400" b="1" dirty="0">
                <a:solidFill>
                  <a:schemeClr val="accent1"/>
                </a:solidFill>
              </a:rPr>
              <a:t>Randomised trial of vaping vs nicotine replacement therapy</a:t>
            </a:r>
          </a:p>
        </p:txBody>
      </p:sp>
      <p:sp>
        <p:nvSpPr>
          <p:cNvPr id="4" name="Content Placeholder 3">
            <a:extLst>
              <a:ext uri="{FF2B5EF4-FFF2-40B4-BE49-F238E27FC236}">
                <a16:creationId xmlns:a16="http://schemas.microsoft.com/office/drawing/2014/main" id="{FF7C7AFF-38CD-484D-8AD6-F462009A2B40}"/>
              </a:ext>
            </a:extLst>
          </p:cNvPr>
          <p:cNvSpPr>
            <a:spLocks noGrp="1"/>
          </p:cNvSpPr>
          <p:nvPr>
            <p:ph idx="4294967295"/>
          </p:nvPr>
        </p:nvSpPr>
        <p:spPr>
          <a:xfrm>
            <a:off x="426345" y="1295400"/>
            <a:ext cx="3070225" cy="1560513"/>
          </a:xfrm>
          <a:prstGeom prst="rect">
            <a:avLst/>
          </a:prstGeom>
        </p:spPr>
        <p:txBody>
          <a:bodyPr>
            <a:normAutofit fontScale="92500" lnSpcReduction="20000"/>
          </a:bodyPr>
          <a:lstStyle/>
          <a:p>
            <a:pPr fontAlgn="base"/>
            <a:r>
              <a:rPr lang="en-GB" b="1" dirty="0">
                <a:solidFill>
                  <a:schemeClr val="accent1"/>
                </a:solidFill>
              </a:rPr>
              <a:t>Methods</a:t>
            </a:r>
          </a:p>
          <a:p>
            <a:pPr marL="285750" indent="-285750">
              <a:buClr>
                <a:schemeClr val="accent1"/>
              </a:buClr>
              <a:buFont typeface="Arial" panose="020B0604020202020204" pitchFamily="34" charset="0"/>
              <a:buChar char="•"/>
            </a:pPr>
            <a:r>
              <a:rPr lang="en-GB" sz="1200" dirty="0"/>
              <a:t>UK NHS stop smoking services</a:t>
            </a:r>
          </a:p>
          <a:p>
            <a:pPr marL="285750" indent="-285750">
              <a:buClr>
                <a:schemeClr val="accent1"/>
              </a:buClr>
              <a:buFont typeface="Arial" panose="020B0604020202020204" pitchFamily="34" charset="0"/>
              <a:buChar char="•"/>
            </a:pPr>
            <a:r>
              <a:rPr lang="en-GB" sz="1200" dirty="0"/>
              <a:t>NRT (patient choice) for up to 3 months vs an e-cigarette starter pack (a second-generation refillable e-cigarette with one bottle of 18 mg/L nicotine)</a:t>
            </a:r>
          </a:p>
          <a:p>
            <a:pPr marL="285750" indent="-285750">
              <a:buClr>
                <a:schemeClr val="accent1"/>
              </a:buClr>
              <a:buFont typeface="Arial" panose="020B0604020202020204" pitchFamily="34" charset="0"/>
              <a:buChar char="•"/>
            </a:pPr>
            <a:r>
              <a:rPr lang="en-GB" sz="1200" dirty="0"/>
              <a:t>Weekly behavioural support for at least 4 weeks</a:t>
            </a:r>
          </a:p>
          <a:p>
            <a:pPr marL="171446" indent="-171446"/>
            <a:endParaRPr lang="en-GB" dirty="0"/>
          </a:p>
          <a:p>
            <a:endParaRPr lang="en-US" dirty="0"/>
          </a:p>
        </p:txBody>
      </p:sp>
      <p:sp>
        <p:nvSpPr>
          <p:cNvPr id="9" name="Content Placeholder 3">
            <a:extLst>
              <a:ext uri="{FF2B5EF4-FFF2-40B4-BE49-F238E27FC236}">
                <a16:creationId xmlns:a16="http://schemas.microsoft.com/office/drawing/2014/main" id="{46D69A7E-E45B-044F-A194-7EA28FA705AF}"/>
              </a:ext>
            </a:extLst>
          </p:cNvPr>
          <p:cNvSpPr txBox="1">
            <a:spLocks/>
          </p:cNvSpPr>
          <p:nvPr/>
        </p:nvSpPr>
        <p:spPr>
          <a:xfrm>
            <a:off x="3938626" y="1235259"/>
            <a:ext cx="4710113" cy="3574490"/>
          </a:xfrm>
          <a:prstGeom prst="rect">
            <a:avLst/>
          </a:prstGeom>
        </p:spPr>
        <p:txBody>
          <a:bodyPr vert="horz" lIns="0" tIns="0" rIns="0" bIns="0" rtlCol="0">
            <a:no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400" b="1" dirty="0">
                <a:solidFill>
                  <a:schemeClr val="accent1"/>
                </a:solidFill>
                <a:latin typeface="Arial" panose="020B0604020202020204" pitchFamily="34" charset="0"/>
              </a:rPr>
              <a:t>Results</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886 participants</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1-year abstinence rate 9.9% in the NRT group</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1-year abstinence rate 18.0% in the vaping group</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RR 1.83; 95% CI 1.30 to 2.58; p&lt;0.001</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Among participants with 1-year abstinence, those in the </a:t>
            </a:r>
            <a:br>
              <a:rPr lang="en-GB" sz="1200" dirty="0">
                <a:solidFill>
                  <a:schemeClr val="tx1"/>
                </a:solidFill>
                <a:latin typeface="Arial" panose="020B0604020202020204" pitchFamily="34" charset="0"/>
              </a:rPr>
            </a:br>
            <a:r>
              <a:rPr lang="en-GB" sz="1200" dirty="0">
                <a:solidFill>
                  <a:schemeClr val="tx1"/>
                </a:solidFill>
                <a:latin typeface="Arial" panose="020B0604020202020204" pitchFamily="34" charset="0"/>
              </a:rPr>
              <a:t>vaping group were more likely than those in the NRT group to use their assigned product at 52 weeks (80% vs 9%)</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Throat or mouth irritation was reported more frequently in the vaping group (65.3% vs 51.2%) </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Nausea more frequently reported in the NRT group (37.9% vs 31.3%)</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The vaping group reported greater declines in the incidence of cough and phlegm</a:t>
            </a:r>
            <a:endParaRPr lang="en-US" sz="1200" dirty="0">
              <a:latin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F2930EF6-17DF-2B49-D9B3-824A9099772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547635" y="3908241"/>
            <a:ext cx="1543050" cy="1543050"/>
          </a:xfrm>
          <a:prstGeom prst="ellipse">
            <a:avLst/>
          </a:prstGeom>
        </p:spPr>
      </p:pic>
      <p:pic>
        <p:nvPicPr>
          <p:cNvPr id="11" name="Picture 10" descr="A white rectangles in a circle&#10;&#10;Description automatically generated">
            <a:extLst>
              <a:ext uri="{FF2B5EF4-FFF2-40B4-BE49-F238E27FC236}">
                <a16:creationId xmlns:a16="http://schemas.microsoft.com/office/drawing/2014/main" id="{7F58EB34-5B8B-85C4-3998-D93DDA35F776}"/>
              </a:ext>
            </a:extLst>
          </p:cNvPr>
          <p:cNvPicPr>
            <a:picLocks noChangeAspect="1"/>
          </p:cNvPicPr>
          <p:nvPr/>
        </p:nvPicPr>
        <p:blipFill>
          <a:blip r:embed="rId6"/>
          <a:stretch>
            <a:fillRect/>
          </a:stretch>
        </p:blipFill>
        <p:spPr>
          <a:xfrm>
            <a:off x="495261" y="3619094"/>
            <a:ext cx="3048811" cy="3048811"/>
          </a:xfrm>
          <a:prstGeom prst="rect">
            <a:avLst/>
          </a:prstGeom>
        </p:spPr>
      </p:pic>
    </p:spTree>
    <p:extLst>
      <p:ext uri="{BB962C8B-B14F-4D97-AF65-F5344CB8AC3E}">
        <p14:creationId xmlns:p14="http://schemas.microsoft.com/office/powerpoint/2010/main" val="3734521454"/>
      </p:ext>
    </p:extLst>
  </p:cSld>
  <p:clrMapOvr>
    <a:masterClrMapping/>
  </p:clrMapOvr>
  <mc:AlternateContent xmlns:mc="http://schemas.openxmlformats.org/markup-compatibility/2006" xmlns:p14="http://schemas.microsoft.com/office/powerpoint/2010/main">
    <mc:Choice Requires="p14">
      <p:transition spd="med" p14:dur="700" advTm="64550">
        <p:fade/>
      </p:transition>
    </mc:Choice>
    <mc:Fallback xmlns="">
      <p:transition spd="med" advTm="64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16E25B-7700-4252-8174-B4BA7A41BB95}"/>
              </a:ext>
            </a:extLst>
          </p:cNvPr>
          <p:cNvPicPr>
            <a:picLocks noChangeAspect="1"/>
          </p:cNvPicPr>
          <p:nvPr/>
        </p:nvPicPr>
        <p:blipFill>
          <a:blip r:embed="rId4"/>
          <a:stretch>
            <a:fillRect/>
          </a:stretch>
        </p:blipFill>
        <p:spPr>
          <a:xfrm>
            <a:off x="6736345" y="1381120"/>
            <a:ext cx="1919003" cy="1919003"/>
          </a:xfrm>
          <a:prstGeom prst="rect">
            <a:avLst/>
          </a:prstGeom>
        </p:spPr>
      </p:pic>
      <p:sp>
        <p:nvSpPr>
          <p:cNvPr id="3" name="Title 5">
            <a:extLst>
              <a:ext uri="{FF2B5EF4-FFF2-40B4-BE49-F238E27FC236}">
                <a16:creationId xmlns:a16="http://schemas.microsoft.com/office/drawing/2014/main" id="{D8062B80-1249-472E-904F-5A7F370B6BE4}"/>
              </a:ext>
              <a:ext uri="{C183D7F6-B498-43B3-948B-1728B52AA6E4}">
                <adec:decorative xmlns:adec="http://schemas.microsoft.com/office/drawing/2017/decorative" val="1"/>
              </a:ext>
            </a:extLst>
          </p:cNvPr>
          <p:cNvSpPr>
            <a:spLocks noGrp="1"/>
          </p:cNvSpPr>
          <p:nvPr>
            <p:ph type="ctrTitle"/>
          </p:nvPr>
        </p:nvSpPr>
        <p:spPr/>
        <p:txBody>
          <a:bodyPr>
            <a:noAutofit/>
          </a:bodyPr>
          <a:lstStyle/>
          <a:p>
            <a:pPr lvl="0"/>
            <a:r>
              <a:rPr lang="en-GB" sz="2000" b="1" dirty="0">
                <a:solidFill>
                  <a:schemeClr val="accent1"/>
                </a:solidFill>
              </a:rPr>
              <a:t>Cochrane Living Systematic Review Sept 23: </a:t>
            </a:r>
            <a:br>
              <a:rPr lang="en-GB" sz="2000" b="1" dirty="0">
                <a:solidFill>
                  <a:schemeClr val="accent1"/>
                </a:solidFill>
              </a:rPr>
            </a:br>
            <a:r>
              <a:rPr lang="en-GB" sz="2000" b="1" dirty="0">
                <a:solidFill>
                  <a:schemeClr val="accent1"/>
                </a:solidFill>
              </a:rPr>
              <a:t>‘Nicotine e-cigarettes help people stop smoking’</a:t>
            </a:r>
          </a:p>
        </p:txBody>
      </p:sp>
      <p:sp>
        <p:nvSpPr>
          <p:cNvPr id="4" name="Content Placeholder 6">
            <a:extLst>
              <a:ext uri="{FF2B5EF4-FFF2-40B4-BE49-F238E27FC236}">
                <a16:creationId xmlns:a16="http://schemas.microsoft.com/office/drawing/2014/main" id="{D1689C15-0D5E-456D-88E0-FBE9587D1F22}"/>
              </a:ext>
            </a:extLst>
          </p:cNvPr>
          <p:cNvSpPr>
            <a:spLocks noGrp="1"/>
          </p:cNvSpPr>
          <p:nvPr>
            <p:ph type="body" sz="quarter" idx="4294967295"/>
          </p:nvPr>
        </p:nvSpPr>
        <p:spPr>
          <a:xfrm>
            <a:off x="496375" y="1728788"/>
            <a:ext cx="5786438" cy="2171700"/>
          </a:xfrm>
          <a:prstGeom prst="rect">
            <a:avLst/>
          </a:prstGeom>
        </p:spPr>
        <p:txBody>
          <a:bodyPr>
            <a:normAutofit lnSpcReduction="10000"/>
          </a:bodyPr>
          <a:lstStyle/>
          <a:p>
            <a:pPr algn="just"/>
            <a:r>
              <a:rPr lang="en-GB" sz="1400" dirty="0">
                <a:solidFill>
                  <a:schemeClr val="tx1"/>
                </a:solidFill>
                <a:ea typeface="Calibri" panose="020F0502020204030204" pitchFamily="34" charset="0"/>
              </a:rPr>
              <a:t>There is high certainty evidence that vaping is an effective treatment for tobacco dependence using an outcome measure of long-term abstinence (at least 6 months). </a:t>
            </a:r>
          </a:p>
          <a:p>
            <a:pPr marL="285750" indent="-285750">
              <a:buFont typeface="Arial" panose="020B0604020202020204" pitchFamily="34" charset="0"/>
              <a:buChar char="•"/>
            </a:pPr>
            <a:r>
              <a:rPr lang="en-GB" sz="1400" dirty="0">
                <a:solidFill>
                  <a:schemeClr val="tx1"/>
                </a:solidFill>
                <a:ea typeface="Calibri" panose="020F0502020204030204" pitchFamily="34" charset="0"/>
              </a:rPr>
              <a:t>Nicotine vapes are more effective than NRT (quit rates 50% higher than NRT, RR 1.63, 95% CI 1.30-2.04)</a:t>
            </a:r>
          </a:p>
          <a:p>
            <a:pPr marL="285750" indent="-285750">
              <a:buFont typeface="Arial" panose="020B0604020202020204" pitchFamily="34" charset="0"/>
              <a:buChar char="•"/>
            </a:pPr>
            <a:r>
              <a:rPr lang="en-GB" sz="1400" dirty="0">
                <a:solidFill>
                  <a:schemeClr val="tx1"/>
                </a:solidFill>
                <a:ea typeface="Calibri" panose="020F0502020204030204" pitchFamily="34" charset="0"/>
              </a:rPr>
              <a:t>Nicotine vapes are more effective than </a:t>
            </a:r>
            <a:r>
              <a:rPr lang="pl-PL" sz="1400" dirty="0">
                <a:solidFill>
                  <a:schemeClr val="tx1"/>
                </a:solidFill>
                <a:ea typeface="Calibri" panose="020F0502020204030204" pitchFamily="34" charset="0"/>
              </a:rPr>
              <a:t>no pharmacotherapy (quit rates 2.5 times higher, </a:t>
            </a:r>
            <a:r>
              <a:rPr lang="en-GB" sz="1400" dirty="0">
                <a:solidFill>
                  <a:schemeClr val="tx1"/>
                </a:solidFill>
                <a:ea typeface="Calibri" panose="020F0502020204030204" pitchFamily="34" charset="0"/>
              </a:rPr>
              <a:t>RR 2</a:t>
            </a:r>
            <a:r>
              <a:rPr lang="pl-PL" sz="1400" dirty="0">
                <a:solidFill>
                  <a:schemeClr val="tx1"/>
                </a:solidFill>
                <a:ea typeface="Calibri" panose="020F0502020204030204" pitchFamily="34" charset="0"/>
              </a:rPr>
              <a:t>.66, 95% CI 1.52-4.65).</a:t>
            </a:r>
            <a:endParaRPr lang="en-GB" sz="1400" dirty="0">
              <a:solidFill>
                <a:schemeClr val="tx1"/>
              </a:solidFill>
              <a:ea typeface="Calibri" panose="020F0502020204030204" pitchFamily="34" charset="0"/>
            </a:endParaRPr>
          </a:p>
          <a:p>
            <a:pPr marL="285750" indent="-285750">
              <a:buFont typeface="Arial" panose="020B0604020202020204" pitchFamily="34" charset="0"/>
              <a:buChar char="•"/>
            </a:pPr>
            <a:r>
              <a:rPr lang="pl-PL" sz="1400" dirty="0">
                <a:solidFill>
                  <a:schemeClr val="tx1"/>
                </a:solidFill>
                <a:ea typeface="Calibri" panose="020F0502020204030204" pitchFamily="34" charset="0"/>
              </a:rPr>
              <a:t>No evidence of harm from vaping was detected with a follow-up period of two years.</a:t>
            </a:r>
            <a:endParaRPr lang="en-GB" sz="1400" dirty="0">
              <a:solidFill>
                <a:schemeClr val="tx1"/>
              </a:solidFill>
            </a:endParaRPr>
          </a:p>
        </p:txBody>
      </p:sp>
      <p:sp>
        <p:nvSpPr>
          <p:cNvPr id="7" name="Rounded Rectangle 11">
            <a:extLst>
              <a:ext uri="{FF2B5EF4-FFF2-40B4-BE49-F238E27FC236}">
                <a16:creationId xmlns:a16="http://schemas.microsoft.com/office/drawing/2014/main" id="{ACB3CB38-B1CE-4C87-9304-D9DF36F9F7B3}"/>
              </a:ext>
            </a:extLst>
          </p:cNvPr>
          <p:cNvSpPr/>
          <p:nvPr/>
        </p:nvSpPr>
        <p:spPr>
          <a:xfrm>
            <a:off x="7080941" y="3219920"/>
            <a:ext cx="1229812" cy="7065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dirty="0">
              <a:solidFill>
                <a:schemeClr val="accent1">
                  <a:lumMod val="60000"/>
                  <a:lumOff val="40000"/>
                </a:schemeClr>
              </a:solidFill>
              <a:latin typeface="Arial" panose="020B0604020202020204" pitchFamily="34" charset="0"/>
            </a:endParaRPr>
          </a:p>
          <a:p>
            <a:pPr algn="ctr"/>
            <a:r>
              <a:rPr lang="en-GB" sz="1500" dirty="0">
                <a:solidFill>
                  <a:schemeClr val="tx1"/>
                </a:solidFill>
                <a:latin typeface="Arial" panose="020B0604020202020204" pitchFamily="34" charset="0"/>
              </a:rPr>
              <a:t>September 2023</a:t>
            </a:r>
            <a:r>
              <a:rPr lang="en-GB" sz="1500" dirty="0">
                <a:solidFill>
                  <a:schemeClr val="accent1">
                    <a:lumMod val="60000"/>
                    <a:lumOff val="40000"/>
                  </a:schemeClr>
                </a:solidFill>
                <a:latin typeface="Arial" panose="020B0604020202020204" pitchFamily="34" charset="0"/>
              </a:rPr>
              <a:t> </a:t>
            </a:r>
          </a:p>
        </p:txBody>
      </p:sp>
      <p:pic>
        <p:nvPicPr>
          <p:cNvPr id="8" name="Audio 7">
            <a:hlinkClick r:id="" action="ppaction://media"/>
            <a:extLst>
              <a:ext uri="{FF2B5EF4-FFF2-40B4-BE49-F238E27FC236}">
                <a16:creationId xmlns:a16="http://schemas.microsoft.com/office/drawing/2014/main" id="{FB9D412E-F264-A99F-0357-3148BB77EA4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600950" y="3900113"/>
            <a:ext cx="1543050" cy="1543050"/>
          </a:xfrm>
          <a:prstGeom prst="ellipse">
            <a:avLst/>
          </a:prstGeom>
        </p:spPr>
      </p:pic>
      <p:sp>
        <p:nvSpPr>
          <p:cNvPr id="9" name="TextBox 8">
            <a:extLst>
              <a:ext uri="{FF2B5EF4-FFF2-40B4-BE49-F238E27FC236}">
                <a16:creationId xmlns:a16="http://schemas.microsoft.com/office/drawing/2014/main" id="{101E35BD-3C82-BC6D-4F49-5779C3EEB234}"/>
              </a:ext>
            </a:extLst>
          </p:cNvPr>
          <p:cNvSpPr txBox="1"/>
          <p:nvPr/>
        </p:nvSpPr>
        <p:spPr>
          <a:xfrm>
            <a:off x="8672513" y="5200650"/>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10" name="TextBox 9">
            <a:extLst>
              <a:ext uri="{FF2B5EF4-FFF2-40B4-BE49-F238E27FC236}">
                <a16:creationId xmlns:a16="http://schemas.microsoft.com/office/drawing/2014/main" id="{054EC5D9-39F5-D9DD-9F64-1DCE64C046BD}"/>
              </a:ext>
            </a:extLst>
          </p:cNvPr>
          <p:cNvSpPr txBox="1"/>
          <p:nvPr/>
        </p:nvSpPr>
        <p:spPr>
          <a:xfrm>
            <a:off x="-1443038" y="-3200400"/>
            <a:ext cx="0" cy="0"/>
          </a:xfrm>
          <a:prstGeom prst="rect">
            <a:avLst/>
          </a:prstGeom>
          <a:noFill/>
        </p:spPr>
        <p:txBody>
          <a:bodyPr wrap="none" lIns="0" tIns="0" rIns="0" bIns="0" rtlCol="0">
            <a:noAutofit/>
          </a:bodyPr>
          <a:lstStyle/>
          <a:p>
            <a:pPr algn="l"/>
            <a:endParaRPr lang="en-US" sz="1600" dirty="0">
              <a:solidFill>
                <a:schemeClr val="bg1"/>
              </a:solidFill>
            </a:endParaRPr>
          </a:p>
        </p:txBody>
      </p:sp>
    </p:spTree>
    <p:extLst>
      <p:ext uri="{BB962C8B-B14F-4D97-AF65-F5344CB8AC3E}">
        <p14:creationId xmlns:p14="http://schemas.microsoft.com/office/powerpoint/2010/main" val="1199913629"/>
      </p:ext>
    </p:extLst>
  </p:cSld>
  <p:clrMapOvr>
    <a:masterClrMapping/>
  </p:clrMapOvr>
  <mc:AlternateContent xmlns:mc="http://schemas.openxmlformats.org/markup-compatibility/2006" xmlns:p14="http://schemas.microsoft.com/office/powerpoint/2010/main">
    <mc:Choice Requires="p14">
      <p:transition spd="slow" p14:dur="2000" advTm="47924"/>
    </mc:Choice>
    <mc:Fallback xmlns="">
      <p:transition spd="slow" advTm="47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D188AF9-C9B5-F39E-B57B-BB404B3724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901144"/>
            <a:ext cx="1543050" cy="1543050"/>
          </a:xfrm>
          <a:prstGeom prst="ellipse">
            <a:avLst/>
          </a:prstGeom>
        </p:spPr>
      </p:pic>
      <p:sp>
        <p:nvSpPr>
          <p:cNvPr id="4" name="TextBox 3">
            <a:extLst>
              <a:ext uri="{FF2B5EF4-FFF2-40B4-BE49-F238E27FC236}">
                <a16:creationId xmlns:a16="http://schemas.microsoft.com/office/drawing/2014/main" id="{5BA4C4D2-725B-0195-59A1-36280E0B4DF4}"/>
              </a:ext>
            </a:extLst>
          </p:cNvPr>
          <p:cNvSpPr txBox="1"/>
          <p:nvPr/>
        </p:nvSpPr>
        <p:spPr>
          <a:xfrm>
            <a:off x="600878" y="1892445"/>
            <a:ext cx="6825260" cy="1384995"/>
          </a:xfrm>
          <a:prstGeom prst="rect">
            <a:avLst/>
          </a:prstGeom>
          <a:noFill/>
        </p:spPr>
        <p:txBody>
          <a:bodyPr wrap="square">
            <a:spAutoFit/>
          </a:bodyPr>
          <a:lstStyle/>
          <a:p>
            <a:r>
              <a:rPr lang="en-US" sz="1200" dirty="0">
                <a:solidFill>
                  <a:srgbClr val="000000"/>
                </a:solidFill>
                <a:latin typeface="Arial" panose="020B0604020202020204" pitchFamily="34" charset="0"/>
                <a:cs typeface="Arial" panose="020B0604020202020204" pitchFamily="34" charset="0"/>
              </a:rPr>
              <a:t>High‐certainty evidence that…….</a:t>
            </a:r>
          </a:p>
          <a:p>
            <a:endParaRPr lang="en-US" sz="1200" dirty="0">
              <a:solidFill>
                <a:srgbClr val="000000"/>
              </a:solidFill>
              <a:latin typeface="Arial" panose="020B0604020202020204" pitchFamily="34" charset="0"/>
              <a:cs typeface="Arial" panose="020B0604020202020204" pitchFamily="34" charset="0"/>
            </a:endParaRPr>
          </a:p>
          <a:p>
            <a:pPr marL="342900" lvl="1"/>
            <a:r>
              <a:rPr lang="en-US" sz="1200" b="1" dirty="0">
                <a:solidFill>
                  <a:srgbClr val="000000"/>
                </a:solidFill>
                <a:latin typeface="Arial" panose="020B0604020202020204" pitchFamily="34" charset="0"/>
                <a:cs typeface="Arial" panose="020B0604020202020204" pitchFamily="34" charset="0"/>
              </a:rPr>
              <a:t>Nicotine vapes </a:t>
            </a:r>
            <a:r>
              <a:rPr lang="en-US" sz="1200" dirty="0">
                <a:solidFill>
                  <a:srgbClr val="000000"/>
                </a:solidFill>
                <a:latin typeface="Arial" panose="020B0604020202020204" pitchFamily="34" charset="0"/>
                <a:cs typeface="Arial" panose="020B0604020202020204" pitchFamily="34" charset="0"/>
              </a:rPr>
              <a:t>(OR 2.37, 95% CI 1.73 to 3.24; 16 RCTs, 3828 participants)</a:t>
            </a:r>
          </a:p>
          <a:p>
            <a:pPr marL="342900" lvl="1"/>
            <a:endParaRPr lang="en-US" sz="1200" dirty="0">
              <a:solidFill>
                <a:srgbClr val="000000"/>
              </a:solidFill>
              <a:latin typeface="Arial" panose="020B0604020202020204" pitchFamily="34" charset="0"/>
              <a:cs typeface="Arial" panose="020B0604020202020204" pitchFamily="34" charset="0"/>
            </a:endParaRPr>
          </a:p>
          <a:p>
            <a:pPr marL="342900" lvl="1"/>
            <a:r>
              <a:rPr lang="en-US" sz="1200" b="1" dirty="0">
                <a:solidFill>
                  <a:srgbClr val="000000"/>
                </a:solidFill>
                <a:latin typeface="Arial" panose="020B0604020202020204" pitchFamily="34" charset="0"/>
                <a:cs typeface="Arial" panose="020B0604020202020204" pitchFamily="34" charset="0"/>
              </a:rPr>
              <a:t>Varenicline</a:t>
            </a:r>
            <a:r>
              <a:rPr lang="en-US" sz="1200" dirty="0">
                <a:solidFill>
                  <a:srgbClr val="000000"/>
                </a:solidFill>
                <a:latin typeface="Arial" panose="020B0604020202020204" pitchFamily="34" charset="0"/>
                <a:cs typeface="Arial" panose="020B0604020202020204" pitchFamily="34" charset="0"/>
              </a:rPr>
              <a:t> (OR 2.33, 95% </a:t>
            </a:r>
            <a:r>
              <a:rPr lang="en-US" sz="1200" dirty="0" err="1">
                <a:solidFill>
                  <a:srgbClr val="000000"/>
                </a:solidFill>
                <a:latin typeface="Arial" panose="020B0604020202020204" pitchFamily="34" charset="0"/>
                <a:cs typeface="Arial" panose="020B0604020202020204" pitchFamily="34" charset="0"/>
              </a:rPr>
              <a:t>CrI</a:t>
            </a:r>
            <a:r>
              <a:rPr lang="en-US" sz="1200" dirty="0">
                <a:solidFill>
                  <a:srgbClr val="000000"/>
                </a:solidFill>
                <a:latin typeface="Arial" panose="020B0604020202020204" pitchFamily="34" charset="0"/>
                <a:cs typeface="Arial" panose="020B0604020202020204" pitchFamily="34" charset="0"/>
              </a:rPr>
              <a:t> 2.02 to 2.68; 67 RCTs, 16,430 participants) </a:t>
            </a:r>
          </a:p>
          <a:p>
            <a:pPr marL="342900" lvl="1"/>
            <a:endParaRPr lang="en-US" sz="1200" dirty="0">
              <a:solidFill>
                <a:srgbClr val="000000"/>
              </a:solidFill>
              <a:latin typeface="Arial" panose="020B0604020202020204" pitchFamily="34" charset="0"/>
              <a:cs typeface="Arial" panose="020B0604020202020204" pitchFamily="34" charset="0"/>
            </a:endParaRPr>
          </a:p>
          <a:p>
            <a:pPr marL="342900" lvl="1"/>
            <a:r>
              <a:rPr lang="en-US" sz="1200" b="1" dirty="0">
                <a:solidFill>
                  <a:schemeClr val="accent4"/>
                </a:solidFill>
                <a:latin typeface="Arial" panose="020B0604020202020204" pitchFamily="34" charset="0"/>
                <a:cs typeface="Arial" panose="020B0604020202020204" pitchFamily="34" charset="0"/>
              </a:rPr>
              <a:t>Cytisine</a:t>
            </a:r>
            <a:r>
              <a:rPr lang="en-US" sz="1200" dirty="0">
                <a:solidFill>
                  <a:schemeClr val="accent4"/>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OR 2.21, 95% </a:t>
            </a:r>
            <a:r>
              <a:rPr lang="en-US" sz="1200" dirty="0" err="1">
                <a:solidFill>
                  <a:srgbClr val="000000"/>
                </a:solidFill>
                <a:latin typeface="Arial" panose="020B0604020202020204" pitchFamily="34" charset="0"/>
                <a:cs typeface="Arial" panose="020B0604020202020204" pitchFamily="34" charset="0"/>
              </a:rPr>
              <a:t>CrI</a:t>
            </a:r>
            <a:r>
              <a:rPr lang="en-US" sz="1200" dirty="0">
                <a:solidFill>
                  <a:srgbClr val="000000"/>
                </a:solidFill>
                <a:latin typeface="Arial" panose="020B0604020202020204" pitchFamily="34" charset="0"/>
                <a:cs typeface="Arial" panose="020B0604020202020204" pitchFamily="34" charset="0"/>
              </a:rPr>
              <a:t> 1.66 to 2.97; 7 RCTs, 3848 participants) </a:t>
            </a:r>
          </a:p>
        </p:txBody>
      </p:sp>
      <p:pic>
        <p:nvPicPr>
          <p:cNvPr id="5" name="Picture 6" descr="Cochrane Library - Wikipedia">
            <a:extLst>
              <a:ext uri="{FF2B5EF4-FFF2-40B4-BE49-F238E27FC236}">
                <a16:creationId xmlns:a16="http://schemas.microsoft.com/office/drawing/2014/main" id="{9C6335C0-3019-1647-5867-B649B9D77B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78" y="1051920"/>
            <a:ext cx="1886828" cy="6904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4B60122-030C-D31F-F63C-E8EFCBB0441F}"/>
              </a:ext>
            </a:extLst>
          </p:cNvPr>
          <p:cNvPicPr>
            <a:picLocks noChangeAspect="1"/>
          </p:cNvPicPr>
          <p:nvPr/>
        </p:nvPicPr>
        <p:blipFill rotWithShape="1">
          <a:blip r:embed="rId6"/>
          <a:srcRect l="10991" t="32799" r="35281" b="43985"/>
          <a:stretch/>
        </p:blipFill>
        <p:spPr>
          <a:xfrm>
            <a:off x="3238702" y="1051920"/>
            <a:ext cx="4362248" cy="1013134"/>
          </a:xfrm>
          <a:prstGeom prst="rect">
            <a:avLst/>
          </a:prstGeom>
        </p:spPr>
      </p:pic>
      <p:sp>
        <p:nvSpPr>
          <p:cNvPr id="13" name="TextBox 12">
            <a:extLst>
              <a:ext uri="{FF2B5EF4-FFF2-40B4-BE49-F238E27FC236}">
                <a16:creationId xmlns:a16="http://schemas.microsoft.com/office/drawing/2014/main" id="{579A1265-6358-B1B0-399D-4232B70782C4}"/>
              </a:ext>
            </a:extLst>
          </p:cNvPr>
          <p:cNvSpPr txBox="1"/>
          <p:nvPr/>
        </p:nvSpPr>
        <p:spPr>
          <a:xfrm>
            <a:off x="600878" y="3338571"/>
            <a:ext cx="4699746" cy="276999"/>
          </a:xfrm>
          <a:prstGeom prst="rect">
            <a:avLst/>
          </a:prstGeom>
          <a:noFill/>
        </p:spPr>
        <p:txBody>
          <a:bodyPr wrap="square">
            <a:spAutoFit/>
          </a:bodyPr>
          <a:lstStyle/>
          <a:p>
            <a:r>
              <a:rPr lang="en-US" sz="1200" dirty="0">
                <a:solidFill>
                  <a:srgbClr val="000000"/>
                </a:solidFill>
                <a:latin typeface="Arial" panose="020B0604020202020204" pitchFamily="34" charset="0"/>
                <a:cs typeface="Arial" panose="020B0604020202020204" pitchFamily="34" charset="0"/>
              </a:rPr>
              <a:t>…..were associated with higher quit rates than control.</a:t>
            </a:r>
            <a:endParaRPr lang="en-GB" sz="1200" dirty="0">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DBD327A8-BDC9-73BB-976C-C7C8D7431051}"/>
              </a:ext>
            </a:extLst>
          </p:cNvPr>
          <p:cNvSpPr/>
          <p:nvPr/>
        </p:nvSpPr>
        <p:spPr>
          <a:xfrm>
            <a:off x="600878" y="3805518"/>
            <a:ext cx="3238145" cy="878045"/>
          </a:xfrm>
          <a:prstGeom prst="roundRect">
            <a:avLst/>
          </a:prstGeom>
          <a:solidFill>
            <a:srgbClr val="0069B3">
              <a:alpha val="1960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22" name="TextBox 21">
            <a:extLst>
              <a:ext uri="{FF2B5EF4-FFF2-40B4-BE49-F238E27FC236}">
                <a16:creationId xmlns:a16="http://schemas.microsoft.com/office/drawing/2014/main" id="{ADA5CCEF-4412-8DC7-CB95-A2BF434F21EC}"/>
              </a:ext>
            </a:extLst>
          </p:cNvPr>
          <p:cNvSpPr txBox="1"/>
          <p:nvPr/>
        </p:nvSpPr>
        <p:spPr>
          <a:xfrm>
            <a:off x="787838" y="3919642"/>
            <a:ext cx="2864223" cy="600164"/>
          </a:xfrm>
          <a:prstGeom prst="rect">
            <a:avLst/>
          </a:prstGeom>
          <a:noFill/>
        </p:spPr>
        <p:txBody>
          <a:bodyPr wrap="square">
            <a:spAutoFit/>
          </a:bodyPr>
          <a:lstStyle/>
          <a:p>
            <a:pPr algn="ctr"/>
            <a:r>
              <a:rPr lang="en-US" sz="1100" dirty="0">
                <a:solidFill>
                  <a:srgbClr val="000000"/>
                </a:solidFill>
                <a:latin typeface="Arial" panose="020B0604020202020204" pitchFamily="34" charset="0"/>
                <a:cs typeface="Arial" panose="020B0604020202020204" pitchFamily="34" charset="0"/>
              </a:rPr>
              <a:t>E-cigarettes, varenicline and </a:t>
            </a:r>
            <a:r>
              <a:rPr lang="en-US" sz="1100" dirty="0" err="1">
                <a:solidFill>
                  <a:srgbClr val="000000"/>
                </a:solidFill>
                <a:latin typeface="Arial" panose="020B0604020202020204" pitchFamily="34" charset="0"/>
                <a:cs typeface="Arial" panose="020B0604020202020204" pitchFamily="34" charset="0"/>
              </a:rPr>
              <a:t>cytisine</a:t>
            </a:r>
            <a:r>
              <a:rPr lang="en-US" sz="1100" dirty="0">
                <a:solidFill>
                  <a:srgbClr val="000000"/>
                </a:solidFill>
                <a:latin typeface="Arial" panose="020B0604020202020204" pitchFamily="34" charset="0"/>
                <a:cs typeface="Arial" panose="020B0604020202020204" pitchFamily="34" charset="0"/>
              </a:rPr>
              <a:t> are the most effective stop-smoking aids, analysis of over 150,000 smokers reveals</a:t>
            </a:r>
          </a:p>
        </p:txBody>
      </p:sp>
      <p:sp>
        <p:nvSpPr>
          <p:cNvPr id="23" name="Rounded Rectangle 22">
            <a:extLst>
              <a:ext uri="{FF2B5EF4-FFF2-40B4-BE49-F238E27FC236}">
                <a16:creationId xmlns:a16="http://schemas.microsoft.com/office/drawing/2014/main" id="{D8EDC2F9-8E93-1D19-7D9F-FB6681F16056}"/>
              </a:ext>
            </a:extLst>
          </p:cNvPr>
          <p:cNvSpPr/>
          <p:nvPr/>
        </p:nvSpPr>
        <p:spPr>
          <a:xfrm>
            <a:off x="3920294" y="3805518"/>
            <a:ext cx="4126800" cy="878045"/>
          </a:xfrm>
          <a:prstGeom prst="roundRect">
            <a:avLst/>
          </a:prstGeom>
          <a:solidFill>
            <a:srgbClr val="0069B3">
              <a:alpha val="1960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21" name="TextBox 20">
            <a:extLst>
              <a:ext uri="{FF2B5EF4-FFF2-40B4-BE49-F238E27FC236}">
                <a16:creationId xmlns:a16="http://schemas.microsoft.com/office/drawing/2014/main" id="{38D2D633-D428-3281-5650-673894AD6306}"/>
              </a:ext>
            </a:extLst>
          </p:cNvPr>
          <p:cNvSpPr txBox="1"/>
          <p:nvPr/>
        </p:nvSpPr>
        <p:spPr>
          <a:xfrm>
            <a:off x="4064182" y="3851276"/>
            <a:ext cx="3839023" cy="769441"/>
          </a:xfrm>
          <a:prstGeom prst="rect">
            <a:avLst/>
          </a:prstGeom>
          <a:noFill/>
        </p:spPr>
        <p:txBody>
          <a:bodyPr wrap="square">
            <a:spAutoFit/>
          </a:bodyPr>
          <a:lstStyle/>
          <a:p>
            <a:pPr algn="ctr"/>
            <a:r>
              <a:rPr lang="en-US" sz="1100" dirty="0">
                <a:solidFill>
                  <a:srgbClr val="000000"/>
                </a:solidFill>
                <a:latin typeface="Arial" panose="020B0604020202020204" pitchFamily="34" charset="0"/>
                <a:cs typeface="Arial" panose="020B0604020202020204" pitchFamily="34" charset="0"/>
              </a:rPr>
              <a:t>*On average, for every 100 people trying to quit, around 14 are likely to succeed using an e-cigarette, </a:t>
            </a:r>
            <a:r>
              <a:rPr lang="en-US" sz="1100" dirty="0" err="1">
                <a:solidFill>
                  <a:srgbClr val="000000"/>
                </a:solidFill>
                <a:latin typeface="Arial" panose="020B0604020202020204" pitchFamily="34" charset="0"/>
                <a:cs typeface="Arial" panose="020B0604020202020204" pitchFamily="34" charset="0"/>
              </a:rPr>
              <a:t>valenicline</a:t>
            </a:r>
            <a:r>
              <a:rPr lang="en-US" sz="1100" dirty="0">
                <a:solidFill>
                  <a:srgbClr val="000000"/>
                </a:solidFill>
                <a:latin typeface="Arial" panose="020B0604020202020204" pitchFamily="34" charset="0"/>
                <a:cs typeface="Arial" panose="020B0604020202020204" pitchFamily="34" charset="0"/>
              </a:rPr>
              <a:t> or </a:t>
            </a:r>
            <a:r>
              <a:rPr lang="en-US" sz="1100" dirty="0" err="1">
                <a:solidFill>
                  <a:srgbClr val="000000"/>
                </a:solidFill>
                <a:latin typeface="Arial" panose="020B0604020202020204" pitchFamily="34" charset="0"/>
                <a:cs typeface="Arial" panose="020B0604020202020204" pitchFamily="34" charset="0"/>
              </a:rPr>
              <a:t>cytisine</a:t>
            </a:r>
            <a:r>
              <a:rPr lang="en-US" sz="1100" dirty="0">
                <a:solidFill>
                  <a:srgbClr val="000000"/>
                </a:solidFill>
                <a:latin typeface="Arial" panose="020B0604020202020204" pitchFamily="34" charset="0"/>
                <a:cs typeface="Arial" panose="020B0604020202020204" pitchFamily="34" charset="0"/>
              </a:rPr>
              <a:t> in any given quit attempt. This is compared to 6 in 100 who are likely to quit without using any aids. </a:t>
            </a:r>
          </a:p>
        </p:txBody>
      </p:sp>
      <p:sp>
        <p:nvSpPr>
          <p:cNvPr id="2" name="Title 1">
            <a:extLst>
              <a:ext uri="{FF2B5EF4-FFF2-40B4-BE49-F238E27FC236}">
                <a16:creationId xmlns:a16="http://schemas.microsoft.com/office/drawing/2014/main" id="{E6E46291-2CE3-6D36-1685-6EF0E7874956}"/>
              </a:ext>
            </a:extLst>
          </p:cNvPr>
          <p:cNvSpPr>
            <a:spLocks noGrp="1"/>
          </p:cNvSpPr>
          <p:nvPr>
            <p:ph type="ctrTitle"/>
          </p:nvPr>
        </p:nvSpPr>
        <p:spPr/>
        <p:txBody>
          <a:bodyPr/>
          <a:lstStyle/>
          <a:p>
            <a:r>
              <a:rPr lang="en-US" dirty="0"/>
              <a:t>The Cochrane review </a:t>
            </a:r>
          </a:p>
        </p:txBody>
      </p:sp>
    </p:spTree>
    <p:extLst>
      <p:ext uri="{BB962C8B-B14F-4D97-AF65-F5344CB8AC3E}">
        <p14:creationId xmlns:p14="http://schemas.microsoft.com/office/powerpoint/2010/main" val="253956169"/>
      </p:ext>
    </p:extLst>
  </p:cSld>
  <p:clrMapOvr>
    <a:masterClrMapping/>
  </p:clrMapOvr>
  <mc:AlternateContent xmlns:mc="http://schemas.openxmlformats.org/markup-compatibility/2006" xmlns:p14="http://schemas.microsoft.com/office/powerpoint/2010/main">
    <mc:Choice Requires="p14">
      <p:transition spd="slow" p14:dur="2000" advTm="58355"/>
    </mc:Choice>
    <mc:Fallback xmlns="">
      <p:transition spd="slow" advTm="58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78195E-A895-E22E-9C90-C169B09FF871}"/>
              </a:ext>
            </a:extLst>
          </p:cNvPr>
          <p:cNvSpPr txBox="1"/>
          <p:nvPr/>
        </p:nvSpPr>
        <p:spPr>
          <a:xfrm>
            <a:off x="376188" y="1037891"/>
            <a:ext cx="6159083" cy="2400657"/>
          </a:xfrm>
          <a:prstGeom prst="rect">
            <a:avLst/>
          </a:prstGeom>
          <a:noFill/>
        </p:spPr>
        <p:txBody>
          <a:bodyPr wrap="square">
            <a:spAutoFit/>
          </a:bodyPr>
          <a:lstStyle/>
          <a:p>
            <a:pPr marL="285750" indent="-285750">
              <a:spcAft>
                <a:spcPts val="900"/>
              </a:spcAft>
              <a:buFont typeface="Arial" panose="020B0604020202020204" pitchFamily="34" charset="0"/>
              <a:buChar char="•"/>
            </a:pPr>
            <a:r>
              <a:rPr lang="en-GB" sz="1200" dirty="0">
                <a:latin typeface="Arial" panose="020B0604020202020204" pitchFamily="34" charset="0"/>
                <a:ea typeface="Calibri" panose="020F0502020204030204" pitchFamily="34" charset="0"/>
              </a:rPr>
              <a:t>A</a:t>
            </a:r>
            <a:r>
              <a:rPr lang="pl-PL" sz="1200" dirty="0">
                <a:latin typeface="Arial" panose="020B0604020202020204" pitchFamily="34" charset="0"/>
                <a:ea typeface="Calibri" panose="020F0502020204030204" pitchFamily="34" charset="0"/>
              </a:rPr>
              <a:t> systematic review and network meta-analysis on the effectiveness of vaping to achieve abstinence from smoking tobacco</a:t>
            </a:r>
            <a:endParaRPr lang="en-GB" sz="1200" dirty="0">
              <a:latin typeface="Arial" panose="020B0604020202020204" pitchFamily="34" charset="0"/>
              <a:ea typeface="Calibri" panose="020F0502020204030204" pitchFamily="34" charset="0"/>
            </a:endParaRPr>
          </a:p>
          <a:p>
            <a:pPr marL="285750" indent="-285750">
              <a:spcAft>
                <a:spcPts val="900"/>
              </a:spcAft>
              <a:buFont typeface="Arial" panose="020B0604020202020204" pitchFamily="34" charset="0"/>
              <a:buChar char="•"/>
            </a:pPr>
            <a:r>
              <a:rPr lang="en-GB" sz="1200" dirty="0">
                <a:latin typeface="Arial" panose="020B0604020202020204" pitchFamily="34" charset="0"/>
                <a:ea typeface="Calibri" panose="020F0502020204030204" pitchFamily="34" charset="0"/>
              </a:rPr>
              <a:t>P</a:t>
            </a:r>
            <a:r>
              <a:rPr lang="pl-PL" sz="1200" dirty="0">
                <a:latin typeface="Arial" panose="020B0604020202020204" pitchFamily="34" charset="0"/>
                <a:ea typeface="Calibri" panose="020F0502020204030204" pitchFamily="34" charset="0"/>
              </a:rPr>
              <a:t>re-defined primary outcome of abstinence at 6 months</a:t>
            </a:r>
            <a:r>
              <a:rPr lang="en-GB" sz="1200" dirty="0">
                <a:latin typeface="Arial" panose="020B0604020202020204" pitchFamily="34" charset="0"/>
                <a:ea typeface="Calibri" panose="020F0502020204030204" pitchFamily="34" charset="0"/>
              </a:rPr>
              <a:t> </a:t>
            </a:r>
            <a:r>
              <a:rPr lang="en-GB" sz="1200" dirty="0">
                <a:solidFill>
                  <a:srgbClr val="F47721"/>
                </a:solidFill>
                <a:latin typeface="Arial" panose="020B0604020202020204" pitchFamily="34" charset="0"/>
                <a:ea typeface="Calibri" panose="020F0502020204030204" pitchFamily="34" charset="0"/>
              </a:rPr>
              <a:t>(excluded the Hajek et al RCT)</a:t>
            </a:r>
          </a:p>
          <a:p>
            <a:pPr marL="285750" indent="-285750">
              <a:spcAft>
                <a:spcPts val="900"/>
              </a:spcAft>
              <a:buFont typeface="Arial" panose="020B0604020202020204" pitchFamily="34" charset="0"/>
              <a:buChar char="•"/>
            </a:pPr>
            <a:r>
              <a:rPr lang="en-GB" sz="1200" dirty="0">
                <a:latin typeface="Arial" panose="020B0604020202020204" pitchFamily="34" charset="0"/>
                <a:ea typeface="Calibri" panose="020F0502020204030204" pitchFamily="34" charset="0"/>
              </a:rPr>
              <a:t>Nicotine vapes are</a:t>
            </a:r>
            <a:r>
              <a:rPr lang="pl-PL" sz="1200" dirty="0">
                <a:latin typeface="Arial" panose="020B0604020202020204" pitchFamily="34" charset="0"/>
                <a:ea typeface="Calibri" panose="020F0502020204030204" pitchFamily="34" charset="0"/>
              </a:rPr>
              <a:t> more effective at achieving abstinence at 6 months versus non-nicotine vaping (RR 2.02, 95%CI 0.97-4.21, p0.06, two trials, 489 participants) </a:t>
            </a:r>
            <a:endParaRPr lang="en-GB" sz="1200" dirty="0">
              <a:latin typeface="Arial" panose="020B0604020202020204" pitchFamily="34" charset="0"/>
              <a:ea typeface="Calibri" panose="020F0502020204030204" pitchFamily="34" charset="0"/>
            </a:endParaRPr>
          </a:p>
          <a:p>
            <a:pPr marL="285750" indent="-285750">
              <a:spcAft>
                <a:spcPts val="900"/>
              </a:spcAft>
              <a:buFont typeface="Arial" panose="020B0604020202020204" pitchFamily="34" charset="0"/>
              <a:buChar char="•"/>
            </a:pPr>
            <a:r>
              <a:rPr lang="en-GB" sz="1200" dirty="0">
                <a:latin typeface="Arial" panose="020B0604020202020204" pitchFamily="34" charset="0"/>
                <a:ea typeface="Calibri" panose="020F0502020204030204" pitchFamily="34" charset="0"/>
              </a:rPr>
              <a:t>Nicotine vapes are more effective </a:t>
            </a:r>
            <a:r>
              <a:rPr lang="en-GB" sz="1200" u="sng" dirty="0">
                <a:solidFill>
                  <a:srgbClr val="F47721"/>
                </a:solidFill>
                <a:latin typeface="Arial" panose="020B0604020202020204" pitchFamily="34" charset="0"/>
                <a:ea typeface="Calibri" panose="020F0502020204030204" pitchFamily="34" charset="0"/>
              </a:rPr>
              <a:t>than </a:t>
            </a:r>
            <a:r>
              <a:rPr lang="pl-PL" sz="1200" u="sng" dirty="0">
                <a:solidFill>
                  <a:srgbClr val="F47721"/>
                </a:solidFill>
                <a:latin typeface="Arial" panose="020B0604020202020204" pitchFamily="34" charset="0"/>
                <a:ea typeface="Calibri" panose="020F0502020204030204" pitchFamily="34" charset="0"/>
              </a:rPr>
              <a:t>usual care</a:t>
            </a:r>
            <a:r>
              <a:rPr lang="pl-PL" sz="1200" dirty="0">
                <a:solidFill>
                  <a:srgbClr val="F47721"/>
                </a:solidFill>
                <a:latin typeface="Arial" panose="020B0604020202020204" pitchFamily="34" charset="0"/>
                <a:ea typeface="Calibri" panose="020F0502020204030204" pitchFamily="34" charset="0"/>
              </a:rPr>
              <a:t> </a:t>
            </a:r>
            <a:r>
              <a:rPr lang="pl-PL" sz="1200" dirty="0">
                <a:latin typeface="Arial" panose="020B0604020202020204" pitchFamily="34" charset="0"/>
                <a:ea typeface="Calibri" panose="020F0502020204030204" pitchFamily="34" charset="0"/>
              </a:rPr>
              <a:t>(RR 4.92, 95%CI 1.43-16.91, p=0.01, two trials, 1239 participants).</a:t>
            </a:r>
            <a:endParaRPr lang="en-GB" sz="1200" dirty="0">
              <a:latin typeface="Arial" panose="020B0604020202020204" pitchFamily="34" charset="0"/>
              <a:ea typeface="Calibri" panose="020F0502020204030204" pitchFamily="34" charset="0"/>
            </a:endParaRPr>
          </a:p>
          <a:p>
            <a:pPr marL="285750" indent="-285750">
              <a:spcAft>
                <a:spcPts val="900"/>
              </a:spcAft>
              <a:buFont typeface="Arial" panose="020B0604020202020204" pitchFamily="34" charset="0"/>
              <a:buChar char="•"/>
            </a:pPr>
            <a:r>
              <a:rPr lang="en-GB" sz="1200" dirty="0">
                <a:latin typeface="Arial" panose="020B0604020202020204" pitchFamily="34" charset="0"/>
                <a:ea typeface="Calibri" panose="020F0502020204030204" pitchFamily="34" charset="0"/>
              </a:rPr>
              <a:t>A</a:t>
            </a:r>
            <a:r>
              <a:rPr lang="pl-PL" sz="1200" dirty="0">
                <a:latin typeface="Arial" panose="020B0604020202020204" pitchFamily="34" charset="0"/>
                <a:ea typeface="Calibri" panose="020F0502020204030204" pitchFamily="34" charset="0"/>
              </a:rPr>
              <a:t> benefit from combining NRT with vaping over NRT alone (RR 1.77, 95%CI 1.07-2.94, two trials, 520 participants).</a:t>
            </a:r>
            <a:endParaRPr lang="en-GB" sz="1200" dirty="0">
              <a:latin typeface="Arial" panose="020B0604020202020204" pitchFamily="34" charset="0"/>
            </a:endParaRPr>
          </a:p>
        </p:txBody>
      </p:sp>
      <p:pic>
        <p:nvPicPr>
          <p:cNvPr id="4" name="Picture 3">
            <a:extLst>
              <a:ext uri="{FF2B5EF4-FFF2-40B4-BE49-F238E27FC236}">
                <a16:creationId xmlns:a16="http://schemas.microsoft.com/office/drawing/2014/main" id="{327E803B-D080-1C80-AD55-3CAB38CD8475}"/>
              </a:ext>
            </a:extLst>
          </p:cNvPr>
          <p:cNvPicPr>
            <a:picLocks noChangeAspect="1"/>
          </p:cNvPicPr>
          <p:nvPr/>
        </p:nvPicPr>
        <p:blipFill>
          <a:blip r:embed="rId4"/>
          <a:stretch>
            <a:fillRect/>
          </a:stretch>
        </p:blipFill>
        <p:spPr>
          <a:xfrm>
            <a:off x="6883858" y="1895498"/>
            <a:ext cx="1753591" cy="1543050"/>
          </a:xfrm>
          <a:prstGeom prst="rect">
            <a:avLst/>
          </a:prstGeom>
          <a:ln w="38100">
            <a:solidFill>
              <a:schemeClr val="tx1"/>
            </a:solidFill>
          </a:ln>
        </p:spPr>
      </p:pic>
      <p:pic>
        <p:nvPicPr>
          <p:cNvPr id="5" name="Picture 4">
            <a:extLst>
              <a:ext uri="{FF2B5EF4-FFF2-40B4-BE49-F238E27FC236}">
                <a16:creationId xmlns:a16="http://schemas.microsoft.com/office/drawing/2014/main" id="{3CFD4771-4C65-9FC2-8046-07BC987BC538}"/>
              </a:ext>
            </a:extLst>
          </p:cNvPr>
          <p:cNvPicPr>
            <a:picLocks noChangeAspect="1"/>
          </p:cNvPicPr>
          <p:nvPr/>
        </p:nvPicPr>
        <p:blipFill rotWithShape="1">
          <a:blip r:embed="rId5"/>
          <a:srcRect t="51141"/>
          <a:stretch/>
        </p:blipFill>
        <p:spPr>
          <a:xfrm>
            <a:off x="435492" y="3462938"/>
            <a:ext cx="5118143" cy="1408951"/>
          </a:xfrm>
          <a:prstGeom prst="rect">
            <a:avLst/>
          </a:prstGeom>
        </p:spPr>
      </p:pic>
      <p:pic>
        <p:nvPicPr>
          <p:cNvPr id="6" name="Audio 5">
            <a:hlinkClick r:id="" action="ppaction://media"/>
            <a:extLst>
              <a:ext uri="{FF2B5EF4-FFF2-40B4-BE49-F238E27FC236}">
                <a16:creationId xmlns:a16="http://schemas.microsoft.com/office/drawing/2014/main" id="{C913D811-4B20-1F5E-340D-96907E598A4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600950" y="3895916"/>
            <a:ext cx="1543050" cy="1543050"/>
          </a:xfrm>
          <a:prstGeom prst="ellipse">
            <a:avLst/>
          </a:prstGeom>
        </p:spPr>
      </p:pic>
      <p:pic>
        <p:nvPicPr>
          <p:cNvPr id="7" name="Picture 6" descr="Make Smoking History | Greater Manchester (@HistoryMakersGM) / Twitter">
            <a:extLst>
              <a:ext uri="{FF2B5EF4-FFF2-40B4-BE49-F238E27FC236}">
                <a16:creationId xmlns:a16="http://schemas.microsoft.com/office/drawing/2014/main" id="{12B556BA-231E-FFC4-FDAD-DF02294AA1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7094" y="251396"/>
            <a:ext cx="859220" cy="85922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BC95E34A-B12E-B856-FDAF-8556F6CBE5E6}"/>
              </a:ext>
            </a:extLst>
          </p:cNvPr>
          <p:cNvSpPr>
            <a:spLocks noGrp="1"/>
          </p:cNvSpPr>
          <p:nvPr>
            <p:ph type="ctrTitle"/>
          </p:nvPr>
        </p:nvSpPr>
        <p:spPr/>
        <p:txBody>
          <a:bodyPr/>
          <a:lstStyle/>
          <a:p>
            <a:r>
              <a:rPr lang="en-US" dirty="0"/>
              <a:t>Achieving abstinence with vaping review</a:t>
            </a:r>
          </a:p>
        </p:txBody>
      </p:sp>
    </p:spTree>
    <p:extLst>
      <p:ext uri="{BB962C8B-B14F-4D97-AF65-F5344CB8AC3E}">
        <p14:creationId xmlns:p14="http://schemas.microsoft.com/office/powerpoint/2010/main" val="1326188570"/>
      </p:ext>
    </p:extLst>
  </p:cSld>
  <p:clrMapOvr>
    <a:masterClrMapping/>
  </p:clrMapOvr>
  <mc:AlternateContent xmlns:mc="http://schemas.openxmlformats.org/markup-compatibility/2006" xmlns:p14="http://schemas.microsoft.com/office/powerpoint/2010/main">
    <mc:Choice Requires="p14">
      <p:transition spd="slow" p14:dur="2000" advTm="80490"/>
    </mc:Choice>
    <mc:Fallback xmlns="">
      <p:transition spd="slow" advTm="80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757331EC-5B43-49F6-BE23-C0E8962B08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92" y="996962"/>
            <a:ext cx="6307681" cy="3860896"/>
          </a:xfrm>
          <a:prstGeom prst="rect">
            <a:avLst/>
          </a:prstGeom>
        </p:spPr>
      </p:pic>
      <p:sp>
        <p:nvSpPr>
          <p:cNvPr id="4" name="Oval 3">
            <a:extLst>
              <a:ext uri="{FF2B5EF4-FFF2-40B4-BE49-F238E27FC236}">
                <a16:creationId xmlns:a16="http://schemas.microsoft.com/office/drawing/2014/main" id="{F0CB1C67-1902-417A-96C7-F122C84B227A}"/>
              </a:ext>
            </a:extLst>
          </p:cNvPr>
          <p:cNvSpPr/>
          <p:nvPr/>
        </p:nvSpPr>
        <p:spPr>
          <a:xfrm>
            <a:off x="5688773" y="3544743"/>
            <a:ext cx="840921" cy="826265"/>
          </a:xfrm>
          <a:prstGeom prst="ellipse">
            <a:avLst/>
          </a:prstGeom>
          <a:noFill/>
          <a:ln w="28575">
            <a:solidFill>
              <a:srgbClr val="F47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latin typeface="Arial" panose="020B0604020202020204" pitchFamily="34" charset="0"/>
            </a:endParaRPr>
          </a:p>
        </p:txBody>
      </p:sp>
      <p:sp>
        <p:nvSpPr>
          <p:cNvPr id="5" name="TextBox 4">
            <a:extLst>
              <a:ext uri="{FF2B5EF4-FFF2-40B4-BE49-F238E27FC236}">
                <a16:creationId xmlns:a16="http://schemas.microsoft.com/office/drawing/2014/main" id="{2E686AC2-52F8-48F4-9E9F-26C549802969}"/>
              </a:ext>
            </a:extLst>
          </p:cNvPr>
          <p:cNvSpPr txBox="1"/>
          <p:nvPr/>
        </p:nvSpPr>
        <p:spPr>
          <a:xfrm>
            <a:off x="5749945" y="3267745"/>
            <a:ext cx="840921" cy="248209"/>
          </a:xfrm>
          <a:prstGeom prst="rect">
            <a:avLst/>
          </a:prstGeom>
          <a:noFill/>
        </p:spPr>
        <p:txBody>
          <a:bodyPr wrap="square" rtlCol="0">
            <a:spAutoFit/>
          </a:bodyPr>
          <a:lstStyle/>
          <a:p>
            <a:r>
              <a:rPr lang="en-GB" sz="1013" dirty="0">
                <a:latin typeface="Arial" panose="020B0604020202020204" pitchFamily="34" charset="0"/>
              </a:rPr>
              <a:t>200,000</a:t>
            </a:r>
          </a:p>
        </p:txBody>
      </p:sp>
      <p:sp>
        <p:nvSpPr>
          <p:cNvPr id="6" name="TextBox 5">
            <a:extLst>
              <a:ext uri="{FF2B5EF4-FFF2-40B4-BE49-F238E27FC236}">
                <a16:creationId xmlns:a16="http://schemas.microsoft.com/office/drawing/2014/main" id="{0721A42E-0EC1-4162-AE8A-0C4B981993C0}"/>
              </a:ext>
            </a:extLst>
          </p:cNvPr>
          <p:cNvSpPr txBox="1"/>
          <p:nvPr/>
        </p:nvSpPr>
        <p:spPr>
          <a:xfrm>
            <a:off x="6743173" y="3004939"/>
            <a:ext cx="2043640" cy="707886"/>
          </a:xfrm>
          <a:prstGeom prst="rect">
            <a:avLst/>
          </a:prstGeom>
          <a:noFill/>
          <a:ln w="47625">
            <a:noFill/>
          </a:ln>
        </p:spPr>
        <p:txBody>
          <a:bodyPr wrap="square" rtlCol="0">
            <a:spAutoFit/>
          </a:bodyPr>
          <a:lstStyle/>
          <a:p>
            <a:r>
              <a:rPr lang="en-GB" sz="1000" b="1" dirty="0">
                <a:solidFill>
                  <a:srgbClr val="F47721"/>
                </a:solidFill>
                <a:latin typeface="Arial" panose="020B0604020202020204" pitchFamily="34" charset="0"/>
              </a:rPr>
              <a:t>‘versus usual care…’</a:t>
            </a:r>
          </a:p>
          <a:p>
            <a:r>
              <a:rPr lang="en-GB" sz="1000" dirty="0">
                <a:latin typeface="Arial" panose="020B0604020202020204" pitchFamily="34" charset="0"/>
              </a:rPr>
              <a:t>Only 5% of people that smoke in the UK receive treatment within a tobacco dependency service </a:t>
            </a:r>
          </a:p>
        </p:txBody>
      </p:sp>
      <p:pic>
        <p:nvPicPr>
          <p:cNvPr id="7" name="Audio 6">
            <a:hlinkClick r:id="" action="ppaction://media"/>
            <a:extLst>
              <a:ext uri="{FF2B5EF4-FFF2-40B4-BE49-F238E27FC236}">
                <a16:creationId xmlns:a16="http://schemas.microsoft.com/office/drawing/2014/main" id="{23A3F30A-F768-D173-BEE1-1DBA0EEADD6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600950" y="3876652"/>
            <a:ext cx="1543050" cy="1543050"/>
          </a:xfrm>
          <a:prstGeom prst="ellipse">
            <a:avLst/>
          </a:prstGeom>
        </p:spPr>
      </p:pic>
      <p:sp>
        <p:nvSpPr>
          <p:cNvPr id="9" name="Title 8">
            <a:extLst>
              <a:ext uri="{FF2B5EF4-FFF2-40B4-BE49-F238E27FC236}">
                <a16:creationId xmlns:a16="http://schemas.microsoft.com/office/drawing/2014/main" id="{20C3E514-00EF-51C8-7504-072226F5BA50}"/>
              </a:ext>
            </a:extLst>
          </p:cNvPr>
          <p:cNvSpPr>
            <a:spLocks noGrp="1"/>
          </p:cNvSpPr>
          <p:nvPr>
            <p:ph type="ctrTitle"/>
          </p:nvPr>
        </p:nvSpPr>
        <p:spPr/>
        <p:txBody>
          <a:bodyPr/>
          <a:lstStyle/>
          <a:p>
            <a:r>
              <a:rPr lang="en-US" dirty="0"/>
              <a:t>Accessibility of vaping support </a:t>
            </a:r>
          </a:p>
        </p:txBody>
      </p:sp>
    </p:spTree>
    <p:extLst>
      <p:ext uri="{BB962C8B-B14F-4D97-AF65-F5344CB8AC3E}">
        <p14:creationId xmlns:p14="http://schemas.microsoft.com/office/powerpoint/2010/main" val="3966934560"/>
      </p:ext>
    </p:extLst>
  </p:cSld>
  <p:clrMapOvr>
    <a:masterClrMapping/>
  </p:clrMapOvr>
  <mc:AlternateContent xmlns:mc="http://schemas.openxmlformats.org/markup-compatibility/2006" xmlns:p14="http://schemas.microsoft.com/office/powerpoint/2010/main">
    <mc:Choice Requires="p14">
      <p:transition spd="slow" p14:dur="2000" advTm="34756"/>
    </mc:Choice>
    <mc:Fallback xmlns="">
      <p:transition spd="slow" advTm="34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rectangular object on a black background&#10;&#10;Description automatically generated">
            <a:extLst>
              <a:ext uri="{FF2B5EF4-FFF2-40B4-BE49-F238E27FC236}">
                <a16:creationId xmlns:a16="http://schemas.microsoft.com/office/drawing/2014/main" id="{9AA01EBD-14E0-64C8-FDA9-2BCBCC81FE6B}"/>
              </a:ext>
            </a:extLst>
          </p:cNvPr>
          <p:cNvPicPr>
            <a:picLocks noChangeAspect="1"/>
          </p:cNvPicPr>
          <p:nvPr/>
        </p:nvPicPr>
        <p:blipFill>
          <a:blip r:embed="rId4"/>
          <a:stretch>
            <a:fillRect/>
          </a:stretch>
        </p:blipFill>
        <p:spPr>
          <a:xfrm rot="18000000">
            <a:off x="5994856" y="1961110"/>
            <a:ext cx="6060601" cy="7772374"/>
          </a:xfrm>
          <a:prstGeom prst="rect">
            <a:avLst/>
          </a:prstGeom>
        </p:spPr>
      </p:pic>
      <p:sp>
        <p:nvSpPr>
          <p:cNvPr id="2" name="Title 1">
            <a:extLst>
              <a:ext uri="{FF2B5EF4-FFF2-40B4-BE49-F238E27FC236}">
                <a16:creationId xmlns:a16="http://schemas.microsoft.com/office/drawing/2014/main" id="{38E4B993-882D-0E6C-26F8-DA091AB4E451}"/>
              </a:ext>
            </a:extLst>
          </p:cNvPr>
          <p:cNvSpPr>
            <a:spLocks noGrp="1"/>
          </p:cNvSpPr>
          <p:nvPr>
            <p:ph type="ctrTitle"/>
          </p:nvPr>
        </p:nvSpPr>
        <p:spPr/>
        <p:txBody>
          <a:bodyPr>
            <a:normAutofit/>
          </a:bodyPr>
          <a:lstStyle/>
          <a:p>
            <a:r>
              <a:rPr lang="en-GB" sz="2400" b="1" dirty="0">
                <a:solidFill>
                  <a:schemeClr val="accent1"/>
                </a:solidFill>
                <a:latin typeface="Arial" panose="020B0604020202020204" pitchFamily="34" charset="0"/>
                <a:cs typeface="Arial" panose="020B0604020202020204" pitchFamily="34" charset="0"/>
              </a:rPr>
              <a:t>Objectives</a:t>
            </a:r>
          </a:p>
        </p:txBody>
      </p:sp>
      <p:sp>
        <p:nvSpPr>
          <p:cNvPr id="3" name="Content Placeholder 2">
            <a:extLst>
              <a:ext uri="{FF2B5EF4-FFF2-40B4-BE49-F238E27FC236}">
                <a16:creationId xmlns:a16="http://schemas.microsoft.com/office/drawing/2014/main" id="{CA34CF07-AF4F-41BB-4E51-6BB93908B07D}"/>
              </a:ext>
            </a:extLst>
          </p:cNvPr>
          <p:cNvSpPr>
            <a:spLocks noGrp="1"/>
          </p:cNvSpPr>
          <p:nvPr>
            <p:ph idx="4294967295"/>
          </p:nvPr>
        </p:nvSpPr>
        <p:spPr>
          <a:xfrm>
            <a:off x="496375" y="1279525"/>
            <a:ext cx="5032375" cy="3044825"/>
          </a:xfrm>
          <a:prstGeom prst="rect">
            <a:avLst/>
          </a:prstGeom>
        </p:spPr>
        <p:txBody>
          <a:bodyPr>
            <a:normAutofit lnSpcReduction="10000"/>
          </a:bodyPr>
          <a:lstStyle/>
          <a:p>
            <a:pPr>
              <a:spcBef>
                <a:spcPts val="500"/>
              </a:spcBef>
            </a:pPr>
            <a:r>
              <a:rPr lang="en-GB" sz="1400" dirty="0">
                <a:latin typeface="Arial" panose="020B0604020202020204" pitchFamily="34" charset="0"/>
                <a:cs typeface="Arial" panose="020B0604020202020204" pitchFamily="34" charset="0"/>
              </a:rPr>
              <a:t>To explore the current evidence-base around vaping as a tool to treat tobacco dependency </a:t>
            </a:r>
          </a:p>
          <a:p>
            <a:pPr>
              <a:spcBef>
                <a:spcPts val="500"/>
              </a:spcBef>
            </a:pPr>
            <a:r>
              <a:rPr lang="en-GB" sz="1400" dirty="0">
                <a:latin typeface="Arial" panose="020B0604020202020204" pitchFamily="34" charset="0"/>
                <a:cs typeface="Arial" panose="020B0604020202020204" pitchFamily="34" charset="0"/>
              </a:rPr>
              <a:t>To help clinicians understand how to embed vaping into treatment pathways in their practice</a:t>
            </a:r>
          </a:p>
          <a:p>
            <a:pPr>
              <a:spcBef>
                <a:spcPts val="500"/>
              </a:spcBef>
            </a:pPr>
            <a:r>
              <a:rPr lang="en-GB" sz="1400" dirty="0">
                <a:latin typeface="Arial" panose="020B0604020202020204" pitchFamily="34" charset="0"/>
                <a:cs typeface="Arial" panose="020B0604020202020204" pitchFamily="34" charset="0"/>
              </a:rPr>
              <a:t>Explore controversies, myths and debates about vaping  </a:t>
            </a:r>
          </a:p>
          <a:p>
            <a:pPr>
              <a:spcBef>
                <a:spcPts val="500"/>
              </a:spcBef>
            </a:pPr>
            <a:endParaRPr lang="en-GB" sz="1400" dirty="0">
              <a:latin typeface="Arial" panose="020B0604020202020204" pitchFamily="34" charset="0"/>
              <a:cs typeface="Arial" panose="020B0604020202020204" pitchFamily="34" charset="0"/>
            </a:endParaRPr>
          </a:p>
          <a:p>
            <a:pPr marL="0" indent="0">
              <a:spcBef>
                <a:spcPts val="500"/>
              </a:spcBef>
              <a:buNone/>
            </a:pPr>
            <a:r>
              <a:rPr lang="en-GB" sz="1800" b="1" dirty="0">
                <a:solidFill>
                  <a:schemeClr val="accent1"/>
                </a:solidFill>
                <a:latin typeface="Arial" panose="020B0604020202020204" pitchFamily="34" charset="0"/>
                <a:cs typeface="Arial" panose="020B0604020202020204" pitchFamily="34" charset="0"/>
              </a:rPr>
              <a:t>Overview:</a:t>
            </a:r>
          </a:p>
          <a:p>
            <a:pPr>
              <a:spcBef>
                <a:spcPts val="500"/>
              </a:spcBef>
            </a:pPr>
            <a:r>
              <a:rPr lang="en-GB" sz="1400" dirty="0">
                <a:latin typeface="Arial" panose="020B0604020202020204" pitchFamily="34" charset="0"/>
                <a:cs typeface="Arial" panose="020B0604020202020204" pitchFamily="34" charset="0"/>
              </a:rPr>
              <a:t>The starting point: the tobacco pandemic &amp; the tobacco tragedy</a:t>
            </a:r>
          </a:p>
          <a:p>
            <a:pPr>
              <a:spcBef>
                <a:spcPts val="500"/>
              </a:spcBef>
            </a:pPr>
            <a:r>
              <a:rPr lang="en-GB" sz="1400" dirty="0">
                <a:latin typeface="Arial" panose="020B0604020202020204" pitchFamily="34" charset="0"/>
                <a:cs typeface="Arial" panose="020B0604020202020204" pitchFamily="34" charset="0"/>
              </a:rPr>
              <a:t>Vaping the theory</a:t>
            </a:r>
          </a:p>
          <a:p>
            <a:pPr>
              <a:spcBef>
                <a:spcPts val="500"/>
              </a:spcBef>
            </a:pPr>
            <a:r>
              <a:rPr lang="en-GB" sz="1400" dirty="0">
                <a:latin typeface="Arial" panose="020B0604020202020204" pitchFamily="34" charset="0"/>
                <a:cs typeface="Arial" panose="020B0604020202020204" pitchFamily="34" charset="0"/>
              </a:rPr>
              <a:t>A deep-dive into vaping into tobacco dependency </a:t>
            </a:r>
          </a:p>
          <a:p>
            <a:pPr>
              <a:spcBef>
                <a:spcPts val="500"/>
              </a:spcBef>
            </a:pPr>
            <a:r>
              <a:rPr lang="en-GB" sz="1400" dirty="0">
                <a:latin typeface="Arial" panose="020B0604020202020204" pitchFamily="34" charset="0"/>
                <a:cs typeface="Arial" panose="020B0604020202020204" pitchFamily="34" charset="0"/>
              </a:rPr>
              <a:t>An example of a treatment pathway inclusive of vaping </a:t>
            </a:r>
          </a:p>
          <a:p>
            <a:pPr>
              <a:spcBef>
                <a:spcPts val="500"/>
              </a:spcBef>
            </a:pPr>
            <a:r>
              <a:rPr lang="en-GB" sz="1400" dirty="0">
                <a:latin typeface="Arial" panose="020B0604020202020204" pitchFamily="34" charset="0"/>
                <a:cs typeface="Arial" panose="020B0604020202020204" pitchFamily="34" charset="0"/>
              </a:rPr>
              <a:t>Common grounds</a:t>
            </a:r>
          </a:p>
          <a:p>
            <a:pPr>
              <a:spcBef>
                <a:spcPts val="500"/>
              </a:spcBef>
            </a:pPr>
            <a:endParaRPr lang="en-GB" sz="1400" dirty="0">
              <a:latin typeface="Arial" panose="020B0604020202020204" pitchFamily="34" charset="0"/>
              <a:cs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EF8E4638-6053-4A97-3B50-E4B62028F5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600949" y="3879056"/>
            <a:ext cx="1543050" cy="1543050"/>
          </a:xfrm>
          <a:prstGeom prst="ellipse">
            <a:avLst/>
          </a:prstGeom>
        </p:spPr>
      </p:pic>
    </p:spTree>
    <p:extLst>
      <p:ext uri="{BB962C8B-B14F-4D97-AF65-F5344CB8AC3E}">
        <p14:creationId xmlns:p14="http://schemas.microsoft.com/office/powerpoint/2010/main" val="2275841299"/>
      </p:ext>
    </p:extLst>
  </p:cSld>
  <p:clrMapOvr>
    <a:masterClrMapping/>
  </p:clrMapOvr>
  <mc:AlternateContent xmlns:mc="http://schemas.openxmlformats.org/markup-compatibility/2006" xmlns:p14="http://schemas.microsoft.com/office/powerpoint/2010/main">
    <mc:Choice Requires="p14">
      <p:transition spd="slow" p14:dur="2000" advTm="96961"/>
    </mc:Choice>
    <mc:Fallback xmlns="">
      <p:transition spd="slow" advTm="96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C5176D-9D3F-0167-15FC-52805AD78C0C}"/>
              </a:ext>
            </a:extLst>
          </p:cNvPr>
          <p:cNvSpPr>
            <a:spLocks noGrp="1"/>
          </p:cNvSpPr>
          <p:nvPr>
            <p:ph type="ctrTitle"/>
          </p:nvPr>
        </p:nvSpPr>
        <p:spPr/>
        <p:txBody>
          <a:bodyPr/>
          <a:lstStyle/>
          <a:p>
            <a:r>
              <a:rPr lang="en-GB" sz="2400" b="1" dirty="0">
                <a:solidFill>
                  <a:schemeClr val="accent1"/>
                </a:solidFill>
              </a:rPr>
              <a:t>Real world data</a:t>
            </a:r>
            <a:endParaRPr lang="en-US" dirty="0"/>
          </a:p>
        </p:txBody>
      </p:sp>
      <p:sp>
        <p:nvSpPr>
          <p:cNvPr id="3" name="Content Placeholder 2">
            <a:extLst>
              <a:ext uri="{FF2B5EF4-FFF2-40B4-BE49-F238E27FC236}">
                <a16:creationId xmlns:a16="http://schemas.microsoft.com/office/drawing/2014/main" id="{E06AF7C2-C525-3C22-AFF8-21251AC7CC44}"/>
              </a:ext>
            </a:extLst>
          </p:cNvPr>
          <p:cNvSpPr>
            <a:spLocks noGrp="1"/>
          </p:cNvSpPr>
          <p:nvPr>
            <p:ph idx="4294967295"/>
          </p:nvPr>
        </p:nvSpPr>
        <p:spPr>
          <a:xfrm>
            <a:off x="496375" y="1219200"/>
            <a:ext cx="6690809" cy="3924300"/>
          </a:xfrm>
          <a:prstGeom prst="rect">
            <a:avLst/>
          </a:prstGeom>
        </p:spPr>
        <p:txBody>
          <a:bodyPr>
            <a:normAutofit/>
          </a:bodyPr>
          <a:lstStyle/>
          <a:p>
            <a:pPr marL="257175">
              <a:lnSpc>
                <a:spcPct val="110000"/>
              </a:lnSpc>
              <a:spcAft>
                <a:spcPts val="450"/>
              </a:spcAft>
            </a:pPr>
            <a:r>
              <a:rPr lang="en-GB" sz="1400" dirty="0">
                <a:effectLst/>
                <a:latin typeface="Arial" panose="020B0604020202020204" pitchFamily="34" charset="0"/>
                <a:ea typeface="Calibri" panose="020F0502020204030204" pitchFamily="34" charset="0"/>
                <a:cs typeface="Arial" panose="020B0604020202020204" pitchFamily="34" charset="0"/>
              </a:rPr>
              <a:t>Vaping has consistently been shown to be a popular stop smoking intervention in the UK. </a:t>
            </a:r>
          </a:p>
          <a:p>
            <a:pPr marL="257175">
              <a:lnSpc>
                <a:spcPct val="110000"/>
              </a:lnSpc>
              <a:spcAft>
                <a:spcPts val="450"/>
              </a:spcAft>
            </a:pPr>
            <a:r>
              <a:rPr lang="en-GB" sz="1400" dirty="0">
                <a:effectLst/>
                <a:latin typeface="Arial" panose="020B0604020202020204" pitchFamily="34" charset="0"/>
                <a:ea typeface="Calibri" panose="020F0502020204030204" pitchFamily="34" charset="0"/>
                <a:cs typeface="Arial" panose="020B0604020202020204" pitchFamily="34" charset="0"/>
              </a:rPr>
              <a:t>In 2017, it was estimated that in the UK 50,700 smokers had quit smoking as a result of using vapes as an alternative method of delivering nicotine. </a:t>
            </a:r>
          </a:p>
          <a:p>
            <a:pPr marL="257175">
              <a:lnSpc>
                <a:spcPct val="110000"/>
              </a:lnSpc>
              <a:spcAft>
                <a:spcPts val="450"/>
              </a:spcAft>
            </a:pPr>
            <a:r>
              <a:rPr lang="en-GB" sz="1400" dirty="0">
                <a:effectLst/>
                <a:latin typeface="Arial" panose="020B0604020202020204" pitchFamily="34" charset="0"/>
                <a:ea typeface="Calibri" panose="020F0502020204030204" pitchFamily="34" charset="0"/>
                <a:cs typeface="Arial" panose="020B0604020202020204" pitchFamily="34" charset="0"/>
              </a:rPr>
              <a:t>In 2020, 27.2% of smokers in the UK used vaping as their chosen quit aid</a:t>
            </a:r>
          </a:p>
          <a:p>
            <a:pPr marL="888525" lvl="4" indent="-285750">
              <a:lnSpc>
                <a:spcPct val="110000"/>
              </a:lnSpc>
              <a:spcAft>
                <a:spcPts val="450"/>
              </a:spcAft>
              <a:buFont typeface="Arial" panose="020B0604020202020204" pitchFamily="34" charset="0"/>
              <a:buChar char="•"/>
            </a:pPr>
            <a:r>
              <a:rPr lang="en-GB" sz="1400" b="1" dirty="0">
                <a:solidFill>
                  <a:schemeClr val="accent1"/>
                </a:solidFill>
                <a:ea typeface="Calibri" panose="020F0502020204030204" pitchFamily="34" charset="0"/>
                <a:cs typeface="Arial" panose="020B0604020202020204" pitchFamily="34" charset="0"/>
              </a:rPr>
              <a:t>15.5% for NRT </a:t>
            </a:r>
          </a:p>
          <a:p>
            <a:pPr marL="888525" lvl="4" indent="-285750">
              <a:lnSpc>
                <a:spcPct val="110000"/>
              </a:lnSpc>
              <a:spcAft>
                <a:spcPts val="450"/>
              </a:spcAft>
              <a:buFont typeface="Arial" panose="020B0604020202020204" pitchFamily="34" charset="0"/>
              <a:buChar char="•"/>
            </a:pPr>
            <a:r>
              <a:rPr lang="en-GB" sz="1400" b="1" dirty="0">
                <a:solidFill>
                  <a:schemeClr val="accent1"/>
                </a:solidFill>
                <a:ea typeface="Calibri" panose="020F0502020204030204" pitchFamily="34" charset="0"/>
                <a:cs typeface="Arial" panose="020B0604020202020204" pitchFamily="34" charset="0"/>
              </a:rPr>
              <a:t>4.4% for varenicline. </a:t>
            </a:r>
          </a:p>
          <a:p>
            <a:pPr marL="257175">
              <a:lnSpc>
                <a:spcPct val="110000"/>
              </a:lnSpc>
              <a:spcAft>
                <a:spcPts val="450"/>
              </a:spcAft>
            </a:pPr>
            <a:r>
              <a:rPr lang="en-GB" sz="1400" dirty="0">
                <a:effectLst/>
                <a:latin typeface="Arial" panose="020B0604020202020204" pitchFamily="34" charset="0"/>
                <a:ea typeface="Calibri" panose="020F0502020204030204" pitchFamily="34" charset="0"/>
                <a:cs typeface="Arial" panose="020B0604020202020204" pitchFamily="34" charset="0"/>
              </a:rPr>
              <a:t>The 2021 Public Health England commissioned report on vaping products found that vaping was the most popular aid used by people trying to quit smoking, and the highest quit rates (74%) were seen when the quit attempt involved using a licensed medicine and a vaping product consecutively.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p>
            <a:pPr marL="257175">
              <a:lnSpc>
                <a:spcPct val="110000"/>
              </a:lnSpc>
              <a:spcAft>
                <a:spcPts val="450"/>
              </a:spcAft>
            </a:pPr>
            <a:endParaRPr lang="en-GB" sz="1400" dirty="0"/>
          </a:p>
        </p:txBody>
      </p:sp>
      <p:pic>
        <p:nvPicPr>
          <p:cNvPr id="5" name="Audio 4">
            <a:hlinkClick r:id="" action="ppaction://media"/>
            <a:extLst>
              <a:ext uri="{FF2B5EF4-FFF2-40B4-BE49-F238E27FC236}">
                <a16:creationId xmlns:a16="http://schemas.microsoft.com/office/drawing/2014/main" id="{4E5813C9-7116-9106-C7E1-80D4149093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923664"/>
            <a:ext cx="1543050" cy="1543050"/>
          </a:xfrm>
          <a:prstGeom prst="ellipse">
            <a:avLst/>
          </a:prstGeom>
        </p:spPr>
      </p:pic>
    </p:spTree>
    <p:extLst>
      <p:ext uri="{BB962C8B-B14F-4D97-AF65-F5344CB8AC3E}">
        <p14:creationId xmlns:p14="http://schemas.microsoft.com/office/powerpoint/2010/main" val="3295813912"/>
      </p:ext>
    </p:extLst>
  </p:cSld>
  <p:clrMapOvr>
    <a:masterClrMapping/>
  </p:clrMapOvr>
  <mc:AlternateContent xmlns:mc="http://schemas.openxmlformats.org/markup-compatibility/2006" xmlns:p14="http://schemas.microsoft.com/office/powerpoint/2010/main">
    <mc:Choice Requires="p14">
      <p:transition spd="slow" p14:dur="2000" advTm="47184"/>
    </mc:Choice>
    <mc:Fallback xmlns="">
      <p:transition spd="slow" advTm="47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5913CD-8D5C-40FB-B04D-7B0C942A9E31}"/>
              </a:ext>
            </a:extLst>
          </p:cNvPr>
          <p:cNvSpPr txBox="1"/>
          <p:nvPr/>
        </p:nvSpPr>
        <p:spPr>
          <a:xfrm>
            <a:off x="457200" y="969499"/>
            <a:ext cx="8229600" cy="646331"/>
          </a:xfrm>
          <a:prstGeom prst="rect">
            <a:avLst/>
          </a:prstGeom>
          <a:noFill/>
        </p:spPr>
        <p:txBody>
          <a:bodyPr wrap="square" rtlCol="0">
            <a:spAutoFit/>
          </a:bodyPr>
          <a:lstStyle/>
          <a:p>
            <a:r>
              <a:rPr lang="en-GB" b="1" dirty="0">
                <a:latin typeface="Arial" panose="020B0604020202020204" pitchFamily="34" charset="0"/>
              </a:rPr>
              <a:t>What are the harms of vaping?</a:t>
            </a:r>
          </a:p>
          <a:p>
            <a:endParaRPr lang="en-GB" b="1" dirty="0">
              <a:latin typeface="Arial" panose="020B0604020202020204" pitchFamily="34" charset="0"/>
            </a:endParaRPr>
          </a:p>
        </p:txBody>
      </p:sp>
      <p:pic>
        <p:nvPicPr>
          <p:cNvPr id="6" name="Picture 5">
            <a:extLst>
              <a:ext uri="{FF2B5EF4-FFF2-40B4-BE49-F238E27FC236}">
                <a16:creationId xmlns:a16="http://schemas.microsoft.com/office/drawing/2014/main" id="{42E15DF4-FAB4-439A-8EB6-AED41986C070}"/>
              </a:ext>
            </a:extLst>
          </p:cNvPr>
          <p:cNvPicPr>
            <a:picLocks noChangeAspect="1"/>
          </p:cNvPicPr>
          <p:nvPr/>
        </p:nvPicPr>
        <p:blipFill rotWithShape="1">
          <a:blip r:embed="rId5"/>
          <a:srcRect l="31598" t="27840" r="23156" b="42305"/>
          <a:stretch/>
        </p:blipFill>
        <p:spPr>
          <a:xfrm>
            <a:off x="457200" y="1576518"/>
            <a:ext cx="3880624" cy="1360328"/>
          </a:xfrm>
          <a:prstGeom prst="rect">
            <a:avLst/>
          </a:prstGeom>
        </p:spPr>
      </p:pic>
      <p:pic>
        <p:nvPicPr>
          <p:cNvPr id="8" name="Picture 7">
            <a:extLst>
              <a:ext uri="{FF2B5EF4-FFF2-40B4-BE49-F238E27FC236}">
                <a16:creationId xmlns:a16="http://schemas.microsoft.com/office/drawing/2014/main" id="{12FFC754-FEF8-486C-AF6A-CFEDEA692E80}"/>
              </a:ext>
            </a:extLst>
          </p:cNvPr>
          <p:cNvPicPr>
            <a:picLocks noChangeAspect="1"/>
          </p:cNvPicPr>
          <p:nvPr/>
        </p:nvPicPr>
        <p:blipFill rotWithShape="1">
          <a:blip r:embed="rId6"/>
          <a:srcRect l="12541" t="28259" r="19713" b="32829"/>
          <a:stretch/>
        </p:blipFill>
        <p:spPr>
          <a:xfrm>
            <a:off x="531455" y="3019537"/>
            <a:ext cx="5284418" cy="1612511"/>
          </a:xfrm>
          <a:prstGeom prst="rect">
            <a:avLst/>
          </a:prstGeom>
        </p:spPr>
      </p:pic>
      <p:sp>
        <p:nvSpPr>
          <p:cNvPr id="9" name="TextBox 8">
            <a:extLst>
              <a:ext uri="{FF2B5EF4-FFF2-40B4-BE49-F238E27FC236}">
                <a16:creationId xmlns:a16="http://schemas.microsoft.com/office/drawing/2014/main" id="{70BA5A50-BDCC-4DC3-8364-239C56F5C668}"/>
              </a:ext>
            </a:extLst>
          </p:cNvPr>
          <p:cNvSpPr txBox="1"/>
          <p:nvPr/>
        </p:nvSpPr>
        <p:spPr>
          <a:xfrm>
            <a:off x="4676716" y="1856879"/>
            <a:ext cx="3370378" cy="954107"/>
          </a:xfrm>
          <a:prstGeom prst="rect">
            <a:avLst/>
          </a:prstGeom>
          <a:noFill/>
        </p:spPr>
        <p:txBody>
          <a:bodyPr wrap="square" rtlCol="0">
            <a:spAutoFit/>
          </a:bodyPr>
          <a:lstStyle/>
          <a:p>
            <a:r>
              <a:rPr lang="en-GB" sz="1400" dirty="0">
                <a:latin typeface="Arial" panose="020B0604020202020204" pitchFamily="34" charset="0"/>
              </a:rPr>
              <a:t>‘Harms’ without comparison to the harms caused by tobacco smoke</a:t>
            </a:r>
          </a:p>
          <a:p>
            <a:r>
              <a:rPr lang="en-GB" sz="1400" dirty="0">
                <a:latin typeface="Arial" panose="020B0604020202020204" pitchFamily="34" charset="0"/>
              </a:rPr>
              <a:t>Translational research without real-world relevant outcomes  </a:t>
            </a:r>
          </a:p>
        </p:txBody>
      </p:sp>
      <p:pic>
        <p:nvPicPr>
          <p:cNvPr id="7" name="Audio 6">
            <a:hlinkClick r:id="" action="ppaction://media"/>
            <a:extLst>
              <a:ext uri="{FF2B5EF4-FFF2-40B4-BE49-F238E27FC236}">
                <a16:creationId xmlns:a16="http://schemas.microsoft.com/office/drawing/2014/main" id="{174CD197-1367-E4CA-FEF8-5A36FAB2A75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7600950" y="3910203"/>
            <a:ext cx="1543050" cy="1543050"/>
          </a:xfrm>
          <a:prstGeom prst="ellipse">
            <a:avLst/>
          </a:prstGeom>
        </p:spPr>
      </p:pic>
      <p:sp>
        <p:nvSpPr>
          <p:cNvPr id="3" name="Title 2">
            <a:extLst>
              <a:ext uri="{FF2B5EF4-FFF2-40B4-BE49-F238E27FC236}">
                <a16:creationId xmlns:a16="http://schemas.microsoft.com/office/drawing/2014/main" id="{25B7577B-64C0-18C6-B7F7-286EE9A9F0B8}"/>
              </a:ext>
            </a:extLst>
          </p:cNvPr>
          <p:cNvSpPr>
            <a:spLocks noGrp="1"/>
          </p:cNvSpPr>
          <p:nvPr>
            <p:ph type="ctrTitle"/>
          </p:nvPr>
        </p:nvSpPr>
        <p:spPr/>
        <p:txBody>
          <a:bodyPr/>
          <a:lstStyle/>
          <a:p>
            <a:r>
              <a:rPr lang="en-GB" sz="2400" b="1" dirty="0">
                <a:solidFill>
                  <a:schemeClr val="accent1"/>
                </a:solidFill>
              </a:rPr>
              <a:t>So why is there even a debate</a:t>
            </a:r>
            <a:endParaRPr lang="en-US" dirty="0"/>
          </a:p>
        </p:txBody>
      </p:sp>
    </p:spTree>
    <p:custDataLst>
      <p:tags r:id="rId1"/>
    </p:custDataLst>
    <p:extLst>
      <p:ext uri="{BB962C8B-B14F-4D97-AF65-F5344CB8AC3E}">
        <p14:creationId xmlns:p14="http://schemas.microsoft.com/office/powerpoint/2010/main" val="4074794053"/>
      </p:ext>
    </p:extLst>
  </p:cSld>
  <p:clrMapOvr>
    <a:masterClrMapping/>
  </p:clrMapOvr>
  <mc:AlternateContent xmlns:mc="http://schemas.openxmlformats.org/markup-compatibility/2006" xmlns:p14="http://schemas.microsoft.com/office/powerpoint/2010/main">
    <mc:Choice Requires="p14">
      <p:transition spd="slow" p14:dur="2000" advTm="115762"/>
    </mc:Choice>
    <mc:Fallback xmlns="">
      <p:transition spd="slow" advTm="115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Shape 1"/>
          <p:cNvSpPr txBox="1"/>
          <p:nvPr/>
        </p:nvSpPr>
        <p:spPr>
          <a:xfrm>
            <a:off x="2896247" y="4402563"/>
            <a:ext cx="3351506" cy="338850"/>
          </a:xfrm>
          <a:prstGeom prst="rect">
            <a:avLst/>
          </a:prstGeom>
          <a:noFill/>
          <a:ln>
            <a:noFill/>
          </a:ln>
        </p:spPr>
        <p:txBody>
          <a:bodyPr lIns="67500" tIns="33750" rIns="67500" bIns="33750"/>
          <a:lstStyle/>
          <a:p>
            <a:r>
              <a:rPr lang="en-US" sz="900" b="1" spc="-1" dirty="0">
                <a:solidFill>
                  <a:srgbClr val="000000"/>
                </a:solidFill>
                <a:latin typeface="Arial"/>
              </a:rPr>
              <a:t>Jacob George et al. </a:t>
            </a:r>
            <a:r>
              <a:rPr lang="en-US" sz="900" b="1" i="1" spc="-1" dirty="0">
                <a:solidFill>
                  <a:srgbClr val="000000"/>
                </a:solidFill>
                <a:latin typeface="Arial"/>
              </a:rPr>
              <a:t>J Am Coll </a:t>
            </a:r>
            <a:r>
              <a:rPr lang="en-US" sz="900" b="1" i="1" spc="-1" dirty="0" err="1">
                <a:solidFill>
                  <a:srgbClr val="000000"/>
                </a:solidFill>
                <a:latin typeface="Arial"/>
              </a:rPr>
              <a:t>Cardiol</a:t>
            </a:r>
            <a:r>
              <a:rPr lang="en-US" sz="900" b="1" spc="-1" dirty="0">
                <a:solidFill>
                  <a:srgbClr val="000000"/>
                </a:solidFill>
                <a:latin typeface="Arial"/>
              </a:rPr>
              <a:t> 2019; 74:3112-3120.</a:t>
            </a:r>
            <a:endParaRPr lang="en-US" sz="900" spc="-1" dirty="0">
              <a:solidFill>
                <a:srgbClr val="000000"/>
              </a:solidFill>
              <a:latin typeface="Arial"/>
            </a:endParaRPr>
          </a:p>
        </p:txBody>
      </p:sp>
      <p:pic>
        <p:nvPicPr>
          <p:cNvPr id="39" name="Main graphic"/>
          <p:cNvPicPr/>
          <p:nvPr/>
        </p:nvPicPr>
        <p:blipFill>
          <a:blip r:embed="rId5"/>
          <a:srcRect l="703" t="1359" r="1289" b="2672"/>
          <a:stretch/>
        </p:blipFill>
        <p:spPr>
          <a:xfrm>
            <a:off x="514395" y="1295795"/>
            <a:ext cx="5777962" cy="2551909"/>
          </a:xfrm>
          <a:prstGeom prst="rect">
            <a:avLst/>
          </a:prstGeom>
          <a:ln>
            <a:noFill/>
          </a:ln>
        </p:spPr>
      </p:pic>
      <p:sp>
        <p:nvSpPr>
          <p:cNvPr id="40" name="TextShape 2"/>
          <p:cNvSpPr txBox="1"/>
          <p:nvPr/>
        </p:nvSpPr>
        <p:spPr>
          <a:xfrm>
            <a:off x="441268" y="4419257"/>
            <a:ext cx="2817990" cy="342090"/>
          </a:xfrm>
          <a:prstGeom prst="rect">
            <a:avLst/>
          </a:prstGeom>
          <a:noFill/>
          <a:ln>
            <a:noFill/>
          </a:ln>
        </p:spPr>
        <p:txBody>
          <a:bodyPr/>
          <a:lstStyle/>
          <a:p>
            <a:endParaRPr lang="en-GB" sz="1013" dirty="0">
              <a:latin typeface="Arial" panose="020B0604020202020204" pitchFamily="34" charset="0"/>
            </a:endParaRPr>
          </a:p>
        </p:txBody>
      </p:sp>
      <p:pic>
        <p:nvPicPr>
          <p:cNvPr id="41" name="Journal Logo"/>
          <p:cNvPicPr/>
          <p:nvPr/>
        </p:nvPicPr>
        <p:blipFill>
          <a:blip r:embed="rId6"/>
          <a:stretch/>
        </p:blipFill>
        <p:spPr>
          <a:xfrm>
            <a:off x="688044" y="4131964"/>
            <a:ext cx="2035095" cy="451175"/>
          </a:xfrm>
          <a:prstGeom prst="rect">
            <a:avLst/>
          </a:prstGeom>
          <a:ln>
            <a:noFill/>
          </a:ln>
        </p:spPr>
      </p:pic>
      <p:sp>
        <p:nvSpPr>
          <p:cNvPr id="2" name="TextBox 1">
            <a:extLst>
              <a:ext uri="{FF2B5EF4-FFF2-40B4-BE49-F238E27FC236}">
                <a16:creationId xmlns:a16="http://schemas.microsoft.com/office/drawing/2014/main" id="{2E297D26-C065-4D0A-AD33-FE03781E95F8}"/>
              </a:ext>
            </a:extLst>
          </p:cNvPr>
          <p:cNvSpPr txBox="1"/>
          <p:nvPr/>
        </p:nvSpPr>
        <p:spPr>
          <a:xfrm>
            <a:off x="6330855" y="2261455"/>
            <a:ext cx="2416745" cy="1277273"/>
          </a:xfrm>
          <a:prstGeom prst="rect">
            <a:avLst/>
          </a:prstGeom>
          <a:noFill/>
        </p:spPr>
        <p:txBody>
          <a:bodyPr wrap="square" rtlCol="0">
            <a:spAutoFit/>
          </a:bodyPr>
          <a:lstStyle/>
          <a:p>
            <a:pPr marL="214313" indent="-214313">
              <a:buFont typeface="Arial" panose="020B0604020202020204" pitchFamily="34" charset="0"/>
              <a:buChar char="•"/>
            </a:pPr>
            <a:r>
              <a:rPr lang="en-GB" sz="1100" dirty="0">
                <a:latin typeface="Arial" panose="020B0604020202020204" pitchFamily="34" charset="0"/>
              </a:rPr>
              <a:t>Present the harms of tobacco smoke in direct comparison with harms of vaping ……..</a:t>
            </a:r>
          </a:p>
          <a:p>
            <a:pPr marL="214313" indent="-214313">
              <a:buFont typeface="Arial" panose="020B0604020202020204" pitchFamily="34" charset="0"/>
              <a:buChar char="•"/>
            </a:pPr>
            <a:endParaRPr lang="en-GB" sz="1100" dirty="0">
              <a:latin typeface="Arial" panose="020B0604020202020204" pitchFamily="34" charset="0"/>
            </a:endParaRPr>
          </a:p>
          <a:p>
            <a:pPr marL="214313" indent="-214313">
              <a:buFont typeface="Arial" panose="020B0604020202020204" pitchFamily="34" charset="0"/>
              <a:buChar char="•"/>
            </a:pPr>
            <a:r>
              <a:rPr lang="en-GB" sz="1100" dirty="0">
                <a:latin typeface="Arial" panose="020B0604020202020204" pitchFamily="34" charset="0"/>
              </a:rPr>
              <a:t>1% improvement in FMD = 13% reduction in risk of cardiovascular event </a:t>
            </a:r>
          </a:p>
        </p:txBody>
      </p:sp>
      <p:pic>
        <p:nvPicPr>
          <p:cNvPr id="6" name="Audio 5">
            <a:hlinkClick r:id="" action="ppaction://media"/>
            <a:extLst>
              <a:ext uri="{FF2B5EF4-FFF2-40B4-BE49-F238E27FC236}">
                <a16:creationId xmlns:a16="http://schemas.microsoft.com/office/drawing/2014/main" id="{B14135AD-516A-C60B-9590-203C7508797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600950" y="3847704"/>
            <a:ext cx="1543050" cy="1543050"/>
          </a:xfrm>
          <a:prstGeom prst="ellipse">
            <a:avLst/>
          </a:prstGeom>
        </p:spPr>
      </p:pic>
      <p:sp>
        <p:nvSpPr>
          <p:cNvPr id="8" name="TextBox 7">
            <a:extLst>
              <a:ext uri="{FF2B5EF4-FFF2-40B4-BE49-F238E27FC236}">
                <a16:creationId xmlns:a16="http://schemas.microsoft.com/office/drawing/2014/main" id="{D8FCEFAA-BB21-4A9A-6E82-E6C5ECC93B42}"/>
              </a:ext>
            </a:extLst>
          </p:cNvPr>
          <p:cNvSpPr txBox="1"/>
          <p:nvPr/>
        </p:nvSpPr>
        <p:spPr>
          <a:xfrm>
            <a:off x="-767644" y="3934178"/>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3" name="Title 2">
            <a:extLst>
              <a:ext uri="{FF2B5EF4-FFF2-40B4-BE49-F238E27FC236}">
                <a16:creationId xmlns:a16="http://schemas.microsoft.com/office/drawing/2014/main" id="{B27976EC-8161-6AF5-FDC1-4EB1ED08CABB}"/>
              </a:ext>
            </a:extLst>
          </p:cNvPr>
          <p:cNvSpPr>
            <a:spLocks noGrp="1"/>
          </p:cNvSpPr>
          <p:nvPr>
            <p:ph type="ctrTitle"/>
          </p:nvPr>
        </p:nvSpPr>
        <p:spPr>
          <a:xfrm>
            <a:off x="496376" y="414134"/>
            <a:ext cx="5751378" cy="533744"/>
          </a:xfrm>
        </p:spPr>
        <p:txBody>
          <a:bodyPr/>
          <a:lstStyle/>
          <a:p>
            <a:r>
              <a:rPr lang="en-GB" sz="2000" b="1" dirty="0">
                <a:solidFill>
                  <a:schemeClr val="accent1"/>
                </a:solidFill>
              </a:rPr>
              <a:t>Cardiovascular effects of switching from tobacco cigarettes to electronic cigarettes</a:t>
            </a:r>
          </a:p>
        </p:txBody>
      </p:sp>
    </p:spTree>
  </p:cSld>
  <p:clrMapOvr>
    <a:masterClrMapping/>
  </p:clrMapOvr>
  <mc:AlternateContent xmlns:mc="http://schemas.openxmlformats.org/markup-compatibility/2006" xmlns:p14="http://schemas.microsoft.com/office/powerpoint/2010/main">
    <mc:Choice Requires="p14">
      <p:transition spd="slow" p14:dur="2000" advTm="79778"/>
    </mc:Choice>
    <mc:Fallback xmlns="">
      <p:transition spd="slow" advTm="79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E2640B3-00DA-454C-95E3-A98673FFC4FF}"/>
              </a:ext>
            </a:extLst>
          </p:cNvPr>
          <p:cNvSpPr txBox="1"/>
          <p:nvPr/>
        </p:nvSpPr>
        <p:spPr>
          <a:xfrm>
            <a:off x="435492" y="1184096"/>
            <a:ext cx="7312415" cy="3046988"/>
          </a:xfrm>
          <a:prstGeom prst="rect">
            <a:avLst/>
          </a:prstGeom>
          <a:noFill/>
        </p:spPr>
        <p:txBody>
          <a:bodyPr wrap="square" rtlCol="0">
            <a:spAutoFit/>
          </a:bodyPr>
          <a:lstStyle/>
          <a:p>
            <a:r>
              <a:rPr lang="en-GB" sz="1200" dirty="0">
                <a:latin typeface="Arial" panose="020B0604020202020204" pitchFamily="34" charset="0"/>
              </a:rPr>
              <a:t>“There is conclusive evidence that completely substituting combustible tobacco with vaping nicotine liquid reduces users’  exposure to numerous toxicants and carcinogens present in combustible tobacco cigarettes”</a:t>
            </a:r>
          </a:p>
          <a:p>
            <a:r>
              <a:rPr lang="en-GB" sz="1200" dirty="0">
                <a:latin typeface="Arial" panose="020B0604020202020204" pitchFamily="34" charset="0"/>
              </a:rPr>
              <a:t>US National Academy of Academy of Science, Engineering and Medicine</a:t>
            </a:r>
          </a:p>
          <a:p>
            <a:endParaRPr lang="en-GB" sz="1200" dirty="0">
              <a:latin typeface="Arial" panose="020B0604020202020204" pitchFamily="34" charset="0"/>
            </a:endParaRPr>
          </a:p>
          <a:p>
            <a:r>
              <a:rPr lang="en-GB" sz="1200" dirty="0">
                <a:latin typeface="Arial" panose="020B0604020202020204" pitchFamily="34" charset="0"/>
              </a:rPr>
              <a:t>“Vaping is estimated to be 95% less harmful than  smoking </a:t>
            </a:r>
            <a:r>
              <a:rPr lang="en-GB" sz="1200" dirty="0" err="1">
                <a:latin typeface="Arial" panose="020B0604020202020204" pitchFamily="34" charset="0"/>
              </a:rPr>
              <a:t>tobacco”The</a:t>
            </a:r>
            <a:r>
              <a:rPr lang="en-GB" sz="1200" dirty="0">
                <a:latin typeface="Arial" panose="020B0604020202020204" pitchFamily="34" charset="0"/>
              </a:rPr>
              <a:t> Royal College of Physicians</a:t>
            </a:r>
          </a:p>
          <a:p>
            <a:endParaRPr lang="en-GB" sz="1200" dirty="0">
              <a:latin typeface="Arial" panose="020B0604020202020204" pitchFamily="34" charset="0"/>
            </a:endParaRPr>
          </a:p>
          <a:p>
            <a:r>
              <a:rPr lang="en-GB" sz="1200" dirty="0">
                <a:latin typeface="Arial" panose="020B0604020202020204" pitchFamily="34" charset="0"/>
              </a:rPr>
              <a:t>Long term: E-cigarettes have been in widespread use for less than a decade.  We lack long term evidence on harms, which may yet emerge and continued vigilance is crucial. </a:t>
            </a:r>
          </a:p>
          <a:p>
            <a:endParaRPr lang="en-GB" sz="1200" dirty="0">
              <a:latin typeface="Arial" panose="020B0604020202020204" pitchFamily="34" charset="0"/>
            </a:endParaRPr>
          </a:p>
          <a:p>
            <a:r>
              <a:rPr lang="en-GB" sz="1200" dirty="0">
                <a:latin typeface="Arial" panose="020B0604020202020204" pitchFamily="34" charset="0"/>
              </a:rPr>
              <a:t>Medium term: </a:t>
            </a:r>
            <a:r>
              <a:rPr lang="en-GB" sz="1200" dirty="0">
                <a:latin typeface="Arial" panose="020B0604020202020204" pitchFamily="34" charset="0"/>
                <a:hlinkClick r:id="rId4"/>
              </a:rPr>
              <a:t>Bio marker </a:t>
            </a:r>
            <a:r>
              <a:rPr lang="en-GB" sz="1200" dirty="0">
                <a:latin typeface="Arial" panose="020B0604020202020204" pitchFamily="34" charset="0"/>
              </a:rPr>
              <a:t>studies suggest “Long-term NRT-only and EC-only use, but not dual use with cigarettes, is associated with substantially reduced levels of measured carcinogens and toxicants relative to cigarette-only smoking.” Users of EC and NRT had similar levels of measured toxicants. </a:t>
            </a:r>
          </a:p>
          <a:p>
            <a:endParaRPr lang="en-GB" sz="1200" dirty="0">
              <a:latin typeface="Arial" panose="020B0604020202020204" pitchFamily="34" charset="0"/>
            </a:endParaRPr>
          </a:p>
          <a:p>
            <a:r>
              <a:rPr lang="en-GB" sz="1200" dirty="0">
                <a:latin typeface="Arial" panose="020B0604020202020204" pitchFamily="34" charset="0"/>
              </a:rPr>
              <a:t>Short term: RCT show little risk from EC when used short term for smoking cessation. A recent </a:t>
            </a:r>
            <a:r>
              <a:rPr lang="en-GB" sz="1200" dirty="0">
                <a:latin typeface="Arial" panose="020B0604020202020204" pitchFamily="34" charset="0"/>
                <a:hlinkClick r:id="rId5"/>
              </a:rPr>
              <a:t>Cochrane review</a:t>
            </a:r>
            <a:r>
              <a:rPr lang="en-GB" sz="1200" dirty="0">
                <a:latin typeface="Arial" panose="020B0604020202020204" pitchFamily="34" charset="0"/>
              </a:rPr>
              <a:t> “did not detect  evidence of harm from nicotine EC, but longest follow‐up was two years.”</a:t>
            </a:r>
          </a:p>
        </p:txBody>
      </p:sp>
      <p:pic>
        <p:nvPicPr>
          <p:cNvPr id="3" name="Audio 2">
            <a:hlinkClick r:id="" action="ppaction://media"/>
            <a:extLst>
              <a:ext uri="{FF2B5EF4-FFF2-40B4-BE49-F238E27FC236}">
                <a16:creationId xmlns:a16="http://schemas.microsoft.com/office/drawing/2014/main" id="{D51C2D5F-3BE4-5A4C-5FAB-E2115A6AF45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600950" y="3873264"/>
            <a:ext cx="1543050" cy="1543050"/>
          </a:xfrm>
          <a:prstGeom prst="ellipse">
            <a:avLst/>
          </a:prstGeom>
        </p:spPr>
      </p:pic>
      <p:sp>
        <p:nvSpPr>
          <p:cNvPr id="5" name="Title 4">
            <a:extLst>
              <a:ext uri="{FF2B5EF4-FFF2-40B4-BE49-F238E27FC236}">
                <a16:creationId xmlns:a16="http://schemas.microsoft.com/office/drawing/2014/main" id="{A0DE0FA7-55BF-AFEC-87AF-FF1707D2545D}"/>
              </a:ext>
            </a:extLst>
          </p:cNvPr>
          <p:cNvSpPr>
            <a:spLocks noGrp="1"/>
          </p:cNvSpPr>
          <p:nvPr>
            <p:ph type="ctrTitle"/>
          </p:nvPr>
        </p:nvSpPr>
        <p:spPr>
          <a:xfrm>
            <a:off x="496375" y="414134"/>
            <a:ext cx="5218625" cy="533744"/>
          </a:xfrm>
        </p:spPr>
        <p:txBody>
          <a:bodyPr/>
          <a:lstStyle/>
          <a:p>
            <a:r>
              <a:rPr lang="en-GB" sz="2000" b="1" dirty="0">
                <a:solidFill>
                  <a:schemeClr val="accent1"/>
                </a:solidFill>
              </a:rPr>
              <a:t>Is vaping safe? NO buts its substantially less harmful than smoking tobacco</a:t>
            </a:r>
          </a:p>
        </p:txBody>
      </p:sp>
    </p:spTree>
    <p:extLst>
      <p:ext uri="{BB962C8B-B14F-4D97-AF65-F5344CB8AC3E}">
        <p14:creationId xmlns:p14="http://schemas.microsoft.com/office/powerpoint/2010/main" val="2426411390"/>
      </p:ext>
    </p:extLst>
  </p:cSld>
  <p:clrMapOvr>
    <a:masterClrMapping/>
  </p:clrMapOvr>
  <mc:AlternateContent xmlns:mc="http://schemas.openxmlformats.org/markup-compatibility/2006" xmlns:p14="http://schemas.microsoft.com/office/powerpoint/2010/main">
    <mc:Choice Requires="p14">
      <p:transition spd="slow" p14:dur="2000" advTm="35894"/>
    </mc:Choice>
    <mc:Fallback xmlns="">
      <p:transition spd="slow" advTm="35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2DC7-FE61-ED50-AB12-61FE73D97AF0}"/>
              </a:ext>
            </a:extLst>
          </p:cNvPr>
          <p:cNvSpPr>
            <a:spLocks noGrp="1"/>
          </p:cNvSpPr>
          <p:nvPr>
            <p:ph type="ctrTitle"/>
          </p:nvPr>
        </p:nvSpPr>
        <p:spPr/>
        <p:txBody>
          <a:bodyPr/>
          <a:lstStyle/>
          <a:p>
            <a:r>
              <a:rPr lang="en-US" dirty="0"/>
              <a:t>Vaping summary </a:t>
            </a:r>
          </a:p>
        </p:txBody>
      </p:sp>
      <p:sp>
        <p:nvSpPr>
          <p:cNvPr id="3" name="Content Placeholder 2">
            <a:extLst>
              <a:ext uri="{FF2B5EF4-FFF2-40B4-BE49-F238E27FC236}">
                <a16:creationId xmlns:a16="http://schemas.microsoft.com/office/drawing/2014/main" id="{DB6072E3-C433-DD20-C626-858048DCC7D9}"/>
              </a:ext>
            </a:extLst>
          </p:cNvPr>
          <p:cNvSpPr>
            <a:spLocks noGrp="1"/>
          </p:cNvSpPr>
          <p:nvPr>
            <p:ph idx="4294967295"/>
          </p:nvPr>
        </p:nvSpPr>
        <p:spPr>
          <a:xfrm>
            <a:off x="496375" y="1771650"/>
            <a:ext cx="5181600" cy="2628900"/>
          </a:xfrm>
          <a:prstGeom prst="rect">
            <a:avLst/>
          </a:prstGeom>
        </p:spPr>
        <p:txBody>
          <a:bodyPr>
            <a:noAutofit/>
          </a:bodyPr>
          <a:lstStyle/>
          <a:p>
            <a:pPr marL="257175" indent="-257175" algn="just">
              <a:lnSpc>
                <a:spcPct val="100000"/>
              </a:lnSpc>
              <a:spcAft>
                <a:spcPts val="450"/>
              </a:spcAft>
              <a:buFont typeface="Symbol" panose="05050102010706020507" pitchFamily="18" charset="2"/>
              <a:buChar char=""/>
            </a:pPr>
            <a:r>
              <a:rPr lang="en-GB" sz="1200" dirty="0">
                <a:ea typeface="Calibri" panose="020F0502020204030204" pitchFamily="34" charset="0"/>
                <a:cs typeface="Times New Roman" panose="02020603050405020304" pitchFamily="18" charset="0"/>
              </a:rPr>
              <a:t>In</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the</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short</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and</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medium</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term,</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vaping</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poses</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a</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small</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fraction</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of</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the</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risks</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of </a:t>
            </a:r>
            <a:r>
              <a:rPr lang="en-GB" sz="1200" spc="-8" dirty="0">
                <a:ea typeface="Calibri" panose="020F0502020204030204" pitchFamily="34" charset="0"/>
                <a:cs typeface="Times New Roman" panose="02020603050405020304" pitchFamily="18" charset="0"/>
              </a:rPr>
              <a:t>smoking</a:t>
            </a:r>
            <a:endParaRPr lang="en-GB" sz="1200" dirty="0">
              <a:ea typeface="Calibri" panose="020F0502020204030204" pitchFamily="34" charset="0"/>
              <a:cs typeface="Times New Roman" panose="02020603050405020304" pitchFamily="18" charset="0"/>
            </a:endParaRPr>
          </a:p>
          <a:p>
            <a:pPr marL="257175" indent="-257175" algn="just">
              <a:lnSpc>
                <a:spcPct val="100000"/>
              </a:lnSpc>
              <a:spcAft>
                <a:spcPts val="450"/>
              </a:spcAft>
              <a:buFont typeface="Symbol" panose="05050102010706020507" pitchFamily="18" charset="2"/>
              <a:buChar char=""/>
            </a:pPr>
            <a:r>
              <a:rPr lang="en-GB" sz="1200" dirty="0">
                <a:ea typeface="Calibri" panose="020F0502020204030204" pitchFamily="34" charset="0"/>
                <a:cs typeface="Times New Roman" panose="02020603050405020304" pitchFamily="18" charset="0"/>
              </a:rPr>
              <a:t>Vaping is not risk-free, particularly for people who have never </a:t>
            </a:r>
            <a:r>
              <a:rPr lang="en-GB" sz="1200" spc="-8" dirty="0">
                <a:ea typeface="Calibri" panose="020F0502020204030204" pitchFamily="34" charset="0"/>
                <a:cs typeface="Times New Roman" panose="02020603050405020304" pitchFamily="18" charset="0"/>
              </a:rPr>
              <a:t>smoked</a:t>
            </a:r>
            <a:endParaRPr lang="en-GB" sz="1200" dirty="0">
              <a:ea typeface="Calibri" panose="020F0502020204030204" pitchFamily="34" charset="0"/>
              <a:cs typeface="Times New Roman" panose="02020603050405020304" pitchFamily="18" charset="0"/>
            </a:endParaRPr>
          </a:p>
          <a:p>
            <a:pPr marL="257175" indent="-257175" algn="just">
              <a:lnSpc>
                <a:spcPct val="100000"/>
              </a:lnSpc>
              <a:spcAft>
                <a:spcPts val="450"/>
              </a:spcAft>
              <a:buFont typeface="Symbol" panose="05050102010706020507" pitchFamily="18" charset="2"/>
              <a:buChar char=""/>
            </a:pPr>
            <a:r>
              <a:rPr lang="en-GB" sz="1200" dirty="0">
                <a:ea typeface="Calibri" panose="020F0502020204030204" pitchFamily="34" charset="0"/>
                <a:cs typeface="Times New Roman" panose="02020603050405020304" pitchFamily="18" charset="0"/>
              </a:rPr>
              <a:t>Significantly lower exposure to harmful substances from vaping compared with smoking,</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as</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shown</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by</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biomarkers</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associated</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with</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the</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risk</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of</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cancer,</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respiratory and cardiovascular conditions</a:t>
            </a:r>
          </a:p>
          <a:p>
            <a:pPr marL="257175" indent="-257175" algn="just">
              <a:lnSpc>
                <a:spcPct val="100000"/>
              </a:lnSpc>
              <a:spcAft>
                <a:spcPts val="450"/>
              </a:spcAft>
              <a:buFont typeface="Symbol" panose="05050102010706020507" pitchFamily="18" charset="2"/>
              <a:buChar char=""/>
            </a:pPr>
            <a:r>
              <a:rPr lang="en-GB" sz="1200" dirty="0">
                <a:ea typeface="Calibri" panose="020F0502020204030204" pitchFamily="34" charset="0"/>
                <a:cs typeface="Times New Roman" panose="02020603050405020304" pitchFamily="18" charset="0"/>
              </a:rPr>
              <a:t>No</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significant</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increase</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of</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toxicant</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biomarkers</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after</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short-term</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second hand exposure to vaping among people who do not smoke or vape</a:t>
            </a:r>
          </a:p>
          <a:p>
            <a:pPr marL="257175" indent="-257175" algn="just">
              <a:lnSpc>
                <a:spcPct val="100000"/>
              </a:lnSpc>
              <a:spcAft>
                <a:spcPts val="450"/>
              </a:spcAft>
              <a:buFont typeface="Symbol" panose="05050102010706020507" pitchFamily="18" charset="2"/>
              <a:buChar char=""/>
            </a:pPr>
            <a:r>
              <a:rPr lang="en-GB" sz="1200" dirty="0">
                <a:ea typeface="Calibri" panose="020F0502020204030204" pitchFamily="34" charset="0"/>
                <a:cs typeface="Times New Roman" panose="02020603050405020304" pitchFamily="18" charset="0"/>
              </a:rPr>
              <a:t>In stop smoking services in 2020 to 2021, quit attempts involving a vaping product</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were</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associated</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with</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the</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highest</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success</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rates</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(64.9%</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compared</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with 58.6% for attempts not involving a vaping product</a:t>
            </a:r>
          </a:p>
          <a:p>
            <a:pPr>
              <a:lnSpc>
                <a:spcPct val="100000"/>
              </a:lnSpc>
            </a:pPr>
            <a:endParaRPr lang="en-GB" sz="900" dirty="0"/>
          </a:p>
        </p:txBody>
      </p:sp>
      <p:pic>
        <p:nvPicPr>
          <p:cNvPr id="5" name="Picture 4">
            <a:extLst>
              <a:ext uri="{FF2B5EF4-FFF2-40B4-BE49-F238E27FC236}">
                <a16:creationId xmlns:a16="http://schemas.microsoft.com/office/drawing/2014/main" id="{5B151BDE-63A0-EB0B-FDD5-208F8CD143AC}"/>
              </a:ext>
            </a:extLst>
          </p:cNvPr>
          <p:cNvPicPr>
            <a:picLocks noChangeAspect="1"/>
          </p:cNvPicPr>
          <p:nvPr/>
        </p:nvPicPr>
        <p:blipFill rotWithShape="1">
          <a:blip r:embed="rId4"/>
          <a:srcRect l="12590" t="23950" r="26964" b="50000"/>
          <a:stretch/>
        </p:blipFill>
        <p:spPr>
          <a:xfrm>
            <a:off x="5942995" y="1383428"/>
            <a:ext cx="2897198" cy="663318"/>
          </a:xfrm>
          <a:prstGeom prst="rect">
            <a:avLst/>
          </a:prstGeom>
        </p:spPr>
      </p:pic>
      <p:sp>
        <p:nvSpPr>
          <p:cNvPr id="7" name="TextBox 6">
            <a:extLst>
              <a:ext uri="{FF2B5EF4-FFF2-40B4-BE49-F238E27FC236}">
                <a16:creationId xmlns:a16="http://schemas.microsoft.com/office/drawing/2014/main" id="{912A9354-AB70-0386-D0F6-E9B2F85EBA0E}"/>
              </a:ext>
            </a:extLst>
          </p:cNvPr>
          <p:cNvSpPr txBox="1"/>
          <p:nvPr/>
        </p:nvSpPr>
        <p:spPr>
          <a:xfrm>
            <a:off x="496375" y="1110616"/>
            <a:ext cx="5746974" cy="547907"/>
          </a:xfrm>
          <a:prstGeom prst="rect">
            <a:avLst/>
          </a:prstGeom>
          <a:noFill/>
        </p:spPr>
        <p:txBody>
          <a:bodyPr wrap="square">
            <a:spAutoFit/>
          </a:bodyPr>
          <a:lstStyle/>
          <a:p>
            <a:pPr>
              <a:lnSpc>
                <a:spcPct val="110000"/>
              </a:lnSpc>
            </a:pPr>
            <a:r>
              <a:rPr lang="en-GB" sz="1400" dirty="0">
                <a:latin typeface="Arial" panose="020B0604020202020204" pitchFamily="34" charset="0"/>
              </a:rPr>
              <a:t>Vaping: the theory</a:t>
            </a:r>
          </a:p>
          <a:p>
            <a:pPr>
              <a:lnSpc>
                <a:spcPct val="110000"/>
              </a:lnSpc>
            </a:pPr>
            <a:r>
              <a:rPr lang="en-GB" sz="1400" dirty="0">
                <a:latin typeface="Arial" panose="020B0604020202020204" pitchFamily="34" charset="0"/>
              </a:rPr>
              <a:t>Dramatically reduce / remove the harms of smoking tobacco</a:t>
            </a:r>
          </a:p>
        </p:txBody>
      </p:sp>
      <p:pic>
        <p:nvPicPr>
          <p:cNvPr id="4" name="Audio 3">
            <a:hlinkClick r:id="" action="ppaction://media"/>
            <a:extLst>
              <a:ext uri="{FF2B5EF4-FFF2-40B4-BE49-F238E27FC236}">
                <a16:creationId xmlns:a16="http://schemas.microsoft.com/office/drawing/2014/main" id="{66CE93AF-EA3B-48AE-3ACB-DFE4900A27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600950" y="3840480"/>
            <a:ext cx="1543050" cy="1543050"/>
          </a:xfrm>
          <a:prstGeom prst="ellipse">
            <a:avLst/>
          </a:prstGeom>
        </p:spPr>
      </p:pic>
    </p:spTree>
    <p:extLst>
      <p:ext uri="{BB962C8B-B14F-4D97-AF65-F5344CB8AC3E}">
        <p14:creationId xmlns:p14="http://schemas.microsoft.com/office/powerpoint/2010/main" val="565495781"/>
      </p:ext>
    </p:extLst>
  </p:cSld>
  <p:clrMapOvr>
    <a:masterClrMapping/>
  </p:clrMapOvr>
  <mc:AlternateContent xmlns:mc="http://schemas.openxmlformats.org/markup-compatibility/2006" xmlns:p14="http://schemas.microsoft.com/office/powerpoint/2010/main">
    <mc:Choice Requires="p14">
      <p:transition spd="slow" p14:dur="2000" advTm="61404"/>
    </mc:Choice>
    <mc:Fallback xmlns="">
      <p:transition spd="slow" advTm="61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9ADFB31-AC81-5F56-8B38-FD57246E0406}"/>
              </a:ext>
            </a:extLst>
          </p:cNvPr>
          <p:cNvSpPr/>
          <p:nvPr/>
        </p:nvSpPr>
        <p:spPr>
          <a:xfrm>
            <a:off x="471988" y="2717639"/>
            <a:ext cx="3122341" cy="1312365"/>
          </a:xfrm>
          <a:prstGeom prst="roundRect">
            <a:avLst/>
          </a:prstGeom>
          <a:solidFill>
            <a:srgbClr val="0069B3">
              <a:alpha val="2039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pic>
        <p:nvPicPr>
          <p:cNvPr id="9" name="Picture 8">
            <a:extLst>
              <a:ext uri="{FF2B5EF4-FFF2-40B4-BE49-F238E27FC236}">
                <a16:creationId xmlns:a16="http://schemas.microsoft.com/office/drawing/2014/main" id="{5D62EBFC-CC63-684F-ADD5-DF0111C3A2E3}"/>
              </a:ext>
            </a:extLst>
          </p:cNvPr>
          <p:cNvPicPr>
            <a:picLocks noChangeAspect="1"/>
          </p:cNvPicPr>
          <p:nvPr/>
        </p:nvPicPr>
        <p:blipFill rotWithShape="1">
          <a:blip r:embed="rId5"/>
          <a:srcRect l="27564" r="31154" b="15292"/>
          <a:stretch/>
        </p:blipFill>
        <p:spPr>
          <a:xfrm>
            <a:off x="-3981112" y="110412"/>
            <a:ext cx="3774830" cy="5143501"/>
          </a:xfrm>
          <a:prstGeom prst="rect">
            <a:avLst/>
          </a:prstGeom>
        </p:spPr>
      </p:pic>
      <p:sp>
        <p:nvSpPr>
          <p:cNvPr id="4" name="TextBox 3">
            <a:extLst>
              <a:ext uri="{FF2B5EF4-FFF2-40B4-BE49-F238E27FC236}">
                <a16:creationId xmlns:a16="http://schemas.microsoft.com/office/drawing/2014/main" id="{834FD01C-AE9E-4357-B45C-EA50178C3967}"/>
              </a:ext>
            </a:extLst>
          </p:cNvPr>
          <p:cNvSpPr txBox="1"/>
          <p:nvPr/>
        </p:nvSpPr>
        <p:spPr>
          <a:xfrm>
            <a:off x="778175" y="2908449"/>
            <a:ext cx="2816154" cy="1168858"/>
          </a:xfrm>
          <a:prstGeom prst="rect">
            <a:avLst/>
          </a:prstGeom>
          <a:noFill/>
        </p:spPr>
        <p:txBody>
          <a:bodyPr wrap="square" lIns="0" tIns="0" rIns="0" bIns="0" rtlCol="0">
            <a:noAutofit/>
          </a:bodyPr>
          <a:lstStyle/>
          <a:p>
            <a:r>
              <a:rPr lang="en-GB" sz="1400" b="1" dirty="0">
                <a:latin typeface="Arial" panose="020B0604020202020204" pitchFamily="34" charset="0"/>
              </a:rPr>
              <a:t>Advice:</a:t>
            </a:r>
          </a:p>
          <a:p>
            <a:pPr marL="285750" indent="-285750">
              <a:buClr>
                <a:schemeClr val="accent2"/>
              </a:buClr>
              <a:buFont typeface="Arial" panose="020B0604020202020204" pitchFamily="34" charset="0"/>
              <a:buChar char="•"/>
            </a:pPr>
            <a:r>
              <a:rPr lang="en-GB" sz="1400" dirty="0">
                <a:latin typeface="Arial" panose="020B0604020202020204" pitchFamily="34" charset="0"/>
              </a:rPr>
              <a:t>Buy from a licensed vendor</a:t>
            </a:r>
          </a:p>
          <a:p>
            <a:pPr marL="285750" indent="-285750">
              <a:buClr>
                <a:schemeClr val="accent2"/>
              </a:buClr>
              <a:buFont typeface="Arial" panose="020B0604020202020204" pitchFamily="34" charset="0"/>
              <a:buChar char="•"/>
            </a:pPr>
            <a:r>
              <a:rPr lang="en-GB" sz="1400" dirty="0">
                <a:latin typeface="Arial" panose="020B0604020202020204" pitchFamily="34" charset="0"/>
              </a:rPr>
              <a:t>Do not buy illicit liquids</a:t>
            </a:r>
          </a:p>
          <a:p>
            <a:pPr marL="285750" indent="-285750">
              <a:buClr>
                <a:schemeClr val="accent2"/>
              </a:buClr>
              <a:buFont typeface="Arial" panose="020B0604020202020204" pitchFamily="34" charset="0"/>
              <a:buChar char="•"/>
            </a:pPr>
            <a:r>
              <a:rPr lang="en-GB" sz="1400" dirty="0">
                <a:latin typeface="Arial" panose="020B0604020202020204" pitchFamily="34" charset="0"/>
              </a:rPr>
              <a:t>Do not buy liquids abroad </a:t>
            </a:r>
          </a:p>
          <a:p>
            <a:pPr algn="l"/>
            <a:endParaRPr lang="en-GB" sz="1400" dirty="0">
              <a:latin typeface="Arial" panose="020B0604020202020204" pitchFamily="34" charset="0"/>
            </a:endParaRPr>
          </a:p>
        </p:txBody>
      </p:sp>
      <p:sp>
        <p:nvSpPr>
          <p:cNvPr id="3" name="TextBox 2">
            <a:extLst>
              <a:ext uri="{FF2B5EF4-FFF2-40B4-BE49-F238E27FC236}">
                <a16:creationId xmlns:a16="http://schemas.microsoft.com/office/drawing/2014/main" id="{7D6060AB-8151-4B32-4BB1-EA26DF46C2E7}"/>
              </a:ext>
            </a:extLst>
          </p:cNvPr>
          <p:cNvSpPr txBox="1"/>
          <p:nvPr/>
        </p:nvSpPr>
        <p:spPr>
          <a:xfrm>
            <a:off x="4244485" y="3569476"/>
            <a:ext cx="3936380" cy="507831"/>
          </a:xfrm>
          <a:prstGeom prst="rect">
            <a:avLst/>
          </a:prstGeom>
          <a:noFill/>
        </p:spPr>
        <p:txBody>
          <a:bodyPr wrap="square">
            <a:spAutoFit/>
          </a:bodyPr>
          <a:lstStyle/>
          <a:p>
            <a:r>
              <a:rPr lang="en-GB" sz="900" dirty="0">
                <a:latin typeface="Arial" panose="020B0604020202020204" pitchFamily="34" charset="0"/>
                <a:ea typeface="Calibri" panose="020F0502020204030204" pitchFamily="34" charset="0"/>
                <a:cs typeface="Arial" panose="020B0604020202020204" pitchFamily="34" charset="0"/>
              </a:rPr>
              <a:t>Vaping products are tightly regulated in the UK by tobacco product regulations that were adopted from the European Tobacco Products Directive and consumer product regulations. </a:t>
            </a:r>
            <a:endParaRPr lang="en-GB" sz="900" dirty="0">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57EDC4D-F73D-997F-A80F-23452B0CE7D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565168" y="3851847"/>
            <a:ext cx="1543050" cy="1543050"/>
          </a:xfrm>
          <a:prstGeom prst="ellipse">
            <a:avLst/>
          </a:prstGeom>
        </p:spPr>
      </p:pic>
      <p:sp>
        <p:nvSpPr>
          <p:cNvPr id="15" name="TextBox 14">
            <a:extLst>
              <a:ext uri="{FF2B5EF4-FFF2-40B4-BE49-F238E27FC236}">
                <a16:creationId xmlns:a16="http://schemas.microsoft.com/office/drawing/2014/main" id="{0737025F-02AD-69AF-E54A-ACDD9209B980}"/>
              </a:ext>
            </a:extLst>
          </p:cNvPr>
          <p:cNvSpPr txBox="1"/>
          <p:nvPr/>
        </p:nvSpPr>
        <p:spPr>
          <a:xfrm>
            <a:off x="4244485" y="1204207"/>
            <a:ext cx="4776851" cy="2105705"/>
          </a:xfrm>
          <a:prstGeom prst="rect">
            <a:avLst/>
          </a:prstGeom>
          <a:noFill/>
        </p:spPr>
        <p:txBody>
          <a:bodyPr wrap="square">
            <a:spAutoFit/>
          </a:bodyPr>
          <a:lstStyle/>
          <a:p>
            <a:r>
              <a:rPr lang="en-GB" sz="1600" b="1" dirty="0">
                <a:solidFill>
                  <a:schemeClr val="accent1"/>
                </a:solidFill>
              </a:rPr>
              <a:t>In the UK</a:t>
            </a:r>
            <a:br>
              <a:rPr lang="en-GB" sz="1400" b="1" dirty="0">
                <a:solidFill>
                  <a:schemeClr val="accent1"/>
                </a:solidFill>
              </a:rPr>
            </a:br>
            <a:endParaRPr lang="en-GB" sz="1400" b="1" dirty="0">
              <a:solidFill>
                <a:schemeClr val="accent1"/>
              </a:solidFill>
            </a:endParaRPr>
          </a:p>
          <a:p>
            <a:pPr marL="285750" indent="-285750">
              <a:spcBef>
                <a:spcPts val="100"/>
              </a:spcBef>
              <a:buClr>
                <a:schemeClr val="accent1"/>
              </a:buClr>
              <a:buFont typeface="Arial" panose="020B0604020202020204" pitchFamily="34" charset="0"/>
              <a:buChar char="•"/>
            </a:pPr>
            <a:r>
              <a:rPr lang="en-GB" sz="1400" dirty="0"/>
              <a:t>Heavily regulated e-cigarette market</a:t>
            </a:r>
          </a:p>
          <a:p>
            <a:pPr marL="285750" indent="-285750">
              <a:buClr>
                <a:schemeClr val="accent1"/>
              </a:buClr>
              <a:buFont typeface="Arial" panose="020B0604020202020204" pitchFamily="34" charset="0"/>
              <a:buChar char="•"/>
            </a:pPr>
            <a:r>
              <a:rPr lang="en-GB" sz="1400" dirty="0"/>
              <a:t>No cases of death/illness</a:t>
            </a:r>
          </a:p>
          <a:p>
            <a:pPr marL="285750" indent="-285750">
              <a:buClr>
                <a:schemeClr val="accent1"/>
              </a:buClr>
              <a:buFont typeface="Arial" panose="020B0604020202020204" pitchFamily="34" charset="0"/>
              <a:buChar char="•"/>
            </a:pPr>
            <a:r>
              <a:rPr lang="en-GB" sz="1400" dirty="0"/>
              <a:t>Yellow card reporting system</a:t>
            </a:r>
          </a:p>
          <a:p>
            <a:pPr marL="285750" indent="-285750">
              <a:buClr>
                <a:schemeClr val="accent1"/>
              </a:buClr>
              <a:buFont typeface="Arial" panose="020B0604020202020204" pitchFamily="34" charset="0"/>
              <a:buChar char="•"/>
            </a:pPr>
            <a:r>
              <a:rPr lang="en-GB" sz="1400" dirty="0"/>
              <a:t>62 reports in 10 years from 3 million vapers</a:t>
            </a:r>
          </a:p>
          <a:p>
            <a:pPr marL="285750" indent="-285750">
              <a:buClr>
                <a:schemeClr val="accent1"/>
              </a:buClr>
              <a:buFont typeface="Arial" panose="020B0604020202020204" pitchFamily="34" charset="0"/>
              <a:buChar char="•"/>
            </a:pPr>
            <a:r>
              <a:rPr lang="en-GB" sz="1400" dirty="0"/>
              <a:t>(paracetamol = 100,000 hospital admissions per year)</a:t>
            </a:r>
          </a:p>
          <a:p>
            <a:pPr marL="285750" indent="-285750">
              <a:buClr>
                <a:schemeClr val="accent1"/>
              </a:buClr>
              <a:buFont typeface="Arial" panose="020B0604020202020204" pitchFamily="34" charset="0"/>
              <a:buChar char="•"/>
            </a:pPr>
            <a:r>
              <a:rPr lang="en-GB" sz="1400" dirty="0">
                <a:solidFill>
                  <a:schemeClr val="accent1"/>
                </a:solidFill>
              </a:rPr>
              <a:t>(1 million deaths from tobacco in the same </a:t>
            </a:r>
            <a:br>
              <a:rPr lang="en-GB" sz="1400" dirty="0">
                <a:solidFill>
                  <a:schemeClr val="accent1"/>
                </a:solidFill>
              </a:rPr>
            </a:br>
            <a:r>
              <a:rPr lang="en-GB" sz="1400" dirty="0">
                <a:solidFill>
                  <a:schemeClr val="accent1"/>
                </a:solidFill>
              </a:rPr>
              <a:t>time frame)</a:t>
            </a:r>
          </a:p>
        </p:txBody>
      </p:sp>
      <p:sp>
        <p:nvSpPr>
          <p:cNvPr id="17" name="TextBox 16">
            <a:extLst>
              <a:ext uri="{FF2B5EF4-FFF2-40B4-BE49-F238E27FC236}">
                <a16:creationId xmlns:a16="http://schemas.microsoft.com/office/drawing/2014/main" id="{FDB54EB5-98D0-6383-FDE3-10F9968CB4E4}"/>
              </a:ext>
            </a:extLst>
          </p:cNvPr>
          <p:cNvSpPr txBox="1"/>
          <p:nvPr/>
        </p:nvSpPr>
        <p:spPr>
          <a:xfrm>
            <a:off x="443874" y="1253567"/>
            <a:ext cx="3484756" cy="1428596"/>
          </a:xfrm>
          <a:prstGeom prst="rect">
            <a:avLst/>
          </a:prstGeom>
          <a:noFill/>
        </p:spPr>
        <p:txBody>
          <a:bodyPr wrap="square">
            <a:spAutoFit/>
          </a:bodyPr>
          <a:lstStyle/>
          <a:p>
            <a:pPr>
              <a:buClr>
                <a:schemeClr val="accent1"/>
              </a:buClr>
            </a:pPr>
            <a:r>
              <a:rPr lang="en-GB" sz="1600" b="1" dirty="0">
                <a:solidFill>
                  <a:schemeClr val="accent1"/>
                </a:solidFill>
              </a:rPr>
              <a:t>In the US</a:t>
            </a:r>
            <a:br>
              <a:rPr lang="en-GB" sz="1400" b="1" dirty="0">
                <a:solidFill>
                  <a:schemeClr val="accent1"/>
                </a:solidFill>
              </a:rPr>
            </a:br>
            <a:endParaRPr lang="en-GB" sz="1400" b="1" dirty="0">
              <a:solidFill>
                <a:schemeClr val="accent1"/>
              </a:solidFill>
            </a:endParaRPr>
          </a:p>
          <a:p>
            <a:pPr marL="285750" indent="-285750">
              <a:spcBef>
                <a:spcPts val="100"/>
              </a:spcBef>
              <a:buClr>
                <a:schemeClr val="accent1"/>
              </a:buClr>
              <a:buFont typeface="Arial" panose="020B0604020202020204" pitchFamily="34" charset="0"/>
              <a:buChar char="•"/>
            </a:pPr>
            <a:r>
              <a:rPr lang="en-GB" sz="1400" dirty="0"/>
              <a:t>No regulation of e-cigarettes in the US</a:t>
            </a:r>
          </a:p>
          <a:p>
            <a:pPr marL="285750" indent="-285750">
              <a:buClr>
                <a:schemeClr val="accent1"/>
              </a:buClr>
              <a:buFont typeface="Arial" panose="020B0604020202020204" pitchFamily="34" charset="0"/>
              <a:buChar char="•"/>
            </a:pPr>
            <a:r>
              <a:rPr lang="en-GB" sz="1400" dirty="0"/>
              <a:t>All cases linked to oil solvent</a:t>
            </a:r>
          </a:p>
          <a:p>
            <a:pPr marL="285750" indent="-285750">
              <a:buClr>
                <a:schemeClr val="accent1"/>
              </a:buClr>
              <a:buFont typeface="Arial" panose="020B0604020202020204" pitchFamily="34" charset="0"/>
              <a:buChar char="•"/>
            </a:pPr>
            <a:r>
              <a:rPr lang="en-GB" sz="1400" dirty="0"/>
              <a:t>CBD oil, butane hash oil, vitamin E oil</a:t>
            </a:r>
          </a:p>
          <a:p>
            <a:endParaRPr lang="en-US" sz="1400" dirty="0"/>
          </a:p>
        </p:txBody>
      </p:sp>
      <p:sp>
        <p:nvSpPr>
          <p:cNvPr id="5" name="Title 4">
            <a:extLst>
              <a:ext uri="{FF2B5EF4-FFF2-40B4-BE49-F238E27FC236}">
                <a16:creationId xmlns:a16="http://schemas.microsoft.com/office/drawing/2014/main" id="{C53E944D-4EAF-6BC4-D801-D7488BAE7F93}"/>
              </a:ext>
            </a:extLst>
          </p:cNvPr>
          <p:cNvSpPr>
            <a:spLocks noGrp="1"/>
          </p:cNvSpPr>
          <p:nvPr>
            <p:ph type="ctrTitle"/>
          </p:nvPr>
        </p:nvSpPr>
        <p:spPr/>
        <p:txBody>
          <a:bodyPr/>
          <a:lstStyle/>
          <a:p>
            <a:r>
              <a:rPr lang="en-GB" sz="2400" b="1" dirty="0">
                <a:solidFill>
                  <a:schemeClr val="accent1"/>
                </a:solidFill>
              </a:rPr>
              <a:t>'Epidemic’ of vaping-induced lung injury</a:t>
            </a:r>
          </a:p>
        </p:txBody>
      </p:sp>
    </p:spTree>
    <p:extLst>
      <p:ext uri="{BB962C8B-B14F-4D97-AF65-F5344CB8AC3E}">
        <p14:creationId xmlns:p14="http://schemas.microsoft.com/office/powerpoint/2010/main" val="1463014957"/>
      </p:ext>
    </p:extLst>
  </p:cSld>
  <p:clrMapOvr>
    <a:masterClrMapping/>
  </p:clrMapOvr>
  <mc:AlternateContent xmlns:mc="http://schemas.openxmlformats.org/markup-compatibility/2006" xmlns:p14="http://schemas.microsoft.com/office/powerpoint/2010/main">
    <mc:Choice Requires="p14">
      <p:transition spd="med" p14:dur="700" advTm="82946">
        <p:fade/>
      </p:transition>
    </mc:Choice>
    <mc:Fallback xmlns="">
      <p:transition spd="med" advTm="82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33816A1-24CB-8B51-B8A5-A2628B7259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894940"/>
            <a:ext cx="1543050" cy="1543050"/>
          </a:xfrm>
          <a:prstGeom prst="ellipse">
            <a:avLst/>
          </a:prstGeom>
        </p:spPr>
      </p:pic>
      <p:pic>
        <p:nvPicPr>
          <p:cNvPr id="9" name="Picture 8" descr="A white circular object with black background&#10;&#10;Description automatically generated">
            <a:extLst>
              <a:ext uri="{FF2B5EF4-FFF2-40B4-BE49-F238E27FC236}">
                <a16:creationId xmlns:a16="http://schemas.microsoft.com/office/drawing/2014/main" id="{21C38F3B-7980-CC83-5520-62DA8D04E02E}"/>
              </a:ext>
            </a:extLst>
          </p:cNvPr>
          <p:cNvPicPr>
            <a:picLocks noChangeAspect="1"/>
          </p:cNvPicPr>
          <p:nvPr/>
        </p:nvPicPr>
        <p:blipFill>
          <a:blip r:embed="rId5"/>
          <a:stretch>
            <a:fillRect/>
          </a:stretch>
        </p:blipFill>
        <p:spPr>
          <a:xfrm>
            <a:off x="-3689032" y="251396"/>
            <a:ext cx="7378063" cy="7287088"/>
          </a:xfrm>
          <a:prstGeom prst="rect">
            <a:avLst/>
          </a:prstGeom>
        </p:spPr>
      </p:pic>
      <p:sp>
        <p:nvSpPr>
          <p:cNvPr id="10" name="Title 3">
            <a:extLst>
              <a:ext uri="{FF2B5EF4-FFF2-40B4-BE49-F238E27FC236}">
                <a16:creationId xmlns:a16="http://schemas.microsoft.com/office/drawing/2014/main" id="{1B0CE9EC-B307-756D-3F0C-C792710F4F0E}"/>
              </a:ext>
            </a:extLst>
          </p:cNvPr>
          <p:cNvSpPr>
            <a:spLocks noGrp="1"/>
          </p:cNvSpPr>
          <p:nvPr>
            <p:ph type="title"/>
          </p:nvPr>
        </p:nvSpPr>
        <p:spPr>
          <a:xfrm>
            <a:off x="729012" y="1712530"/>
            <a:ext cx="7673308" cy="859220"/>
          </a:xfrm>
        </p:spPr>
        <p:txBody>
          <a:bodyPr/>
          <a:lstStyle/>
          <a:p>
            <a:r>
              <a:rPr lang="en-GB" sz="3200" b="1" dirty="0">
                <a:solidFill>
                  <a:schemeClr val="accent1"/>
                </a:solidFill>
              </a:rPr>
              <a:t>A standardised &amp; structured intervention: The BTS framework </a:t>
            </a:r>
            <a:endParaRPr lang="en-GB" sz="3200" b="1" dirty="0">
              <a:solidFill>
                <a:schemeClr val="accent1"/>
              </a:solidFill>
              <a:cs typeface="Arial" panose="020B0604020202020204" pitchFamily="34" charset="0"/>
            </a:endParaRPr>
          </a:p>
        </p:txBody>
      </p:sp>
      <p:sp>
        <p:nvSpPr>
          <p:cNvPr id="12" name="Subtitle 6">
            <a:extLst>
              <a:ext uri="{FF2B5EF4-FFF2-40B4-BE49-F238E27FC236}">
                <a16:creationId xmlns:a16="http://schemas.microsoft.com/office/drawing/2014/main" id="{0BA95315-97CB-9F90-0C6C-C9B65976DC7E}"/>
              </a:ext>
            </a:extLst>
          </p:cNvPr>
          <p:cNvSpPr txBox="1">
            <a:spLocks/>
          </p:cNvSpPr>
          <p:nvPr/>
        </p:nvSpPr>
        <p:spPr>
          <a:xfrm>
            <a:off x="638842" y="2794000"/>
            <a:ext cx="6310598" cy="1389294"/>
          </a:xfrm>
          <a:prstGeom prst="rect">
            <a:avLst/>
          </a:prstGeom>
          <a:noFill/>
        </p:spPr>
        <p:txBody>
          <a:bodyPr anchor="ctr"/>
          <a:lstStyle>
            <a:lvl1pPr marL="288000" indent="-288363" algn="l" defTabSz="457200" rtl="0" eaLnBrk="0" fontAlgn="base" hangingPunct="0">
              <a:lnSpc>
                <a:spcPts val="2800"/>
              </a:lnSpc>
              <a:spcBef>
                <a:spcPts val="500"/>
              </a:spcBef>
              <a:spcAft>
                <a:spcPts val="500"/>
              </a:spcAft>
              <a:buClr>
                <a:schemeClr val="accent3"/>
              </a:buClr>
              <a:buSzPct val="120000"/>
              <a:buFont typeface="Lucida Grande" panose="020B0600040502020204" pitchFamily="34" charset="0"/>
              <a:buChar char="■"/>
              <a:defRPr sz="1800" b="0" i="0" kern="1200">
                <a:solidFill>
                  <a:schemeClr val="tx1"/>
                </a:solidFill>
                <a:latin typeface="Arial" panose="020B0604020202020204" pitchFamily="34" charset="0"/>
                <a:ea typeface="Geneva" pitchFamily="-109" charset="0"/>
                <a:cs typeface="Arial" panose="020B0604020202020204" pitchFamily="34" charset="0"/>
              </a:defRPr>
            </a:lvl1pPr>
            <a:lvl2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2pPr>
            <a:lvl3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3pPr>
            <a:lvl4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4pPr>
            <a:lvl5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5pPr>
            <a:lvl6pPr marL="579438" indent="-263525" algn="l" defTabSz="313200" rtl="0" eaLnBrk="1" latinLnBrk="0" hangingPunct="1">
              <a:lnSpc>
                <a:spcPts val="2800"/>
              </a:lnSpc>
              <a:spcBef>
                <a:spcPts val="500"/>
              </a:spcBef>
              <a:spcAft>
                <a:spcPts val="500"/>
              </a:spcAft>
              <a:buClr>
                <a:schemeClr val="accent3"/>
              </a:buClr>
              <a:buFont typeface="System Font Regular"/>
              <a:buChar char="–"/>
              <a:tabLst>
                <a:tab pos="287338" algn="l"/>
              </a:tabLst>
              <a:defRPr sz="1800" b="0" i="0" kern="1200">
                <a:solidFill>
                  <a:schemeClr val="tx1"/>
                </a:solidFill>
                <a:latin typeface="Arial" panose="020B0604020202020204" pitchFamily="34" charset="0"/>
                <a:ea typeface="+mn-ea"/>
                <a:cs typeface="Arial" panose="020B0604020202020204" pitchFamily="34" charset="0"/>
              </a:defRPr>
            </a:lvl6pPr>
            <a:lvl7pPr marL="2971800" indent="-228600" algn="l" defTabSz="313200" rtl="0" eaLnBrk="1" latinLnBrk="0" hangingPunct="1">
              <a:spcBef>
                <a:spcPct val="20000"/>
              </a:spcBef>
              <a:buFont typeface="System Font Regular"/>
              <a:buChar char="–"/>
              <a:tabLst>
                <a:tab pos="288000" algn="l"/>
              </a:tabLst>
              <a:defRPr sz="2000" b="0" i="0" kern="1200">
                <a:solidFill>
                  <a:schemeClr val="tx1"/>
                </a:solidFill>
                <a:latin typeface="Century Gothic" panose="020B0502020202020204" pitchFamily="34" charset="0"/>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50"/>
              </a:lnSpc>
              <a:buNone/>
            </a:pPr>
            <a:r>
              <a:rPr lang="en-US" b="1" dirty="0">
                <a:solidFill>
                  <a:schemeClr val="accent1"/>
                </a:solidFill>
                <a:effectLst>
                  <a:glow rad="635000">
                    <a:schemeClr val="bg1">
                      <a:alpha val="50000"/>
                    </a:schemeClr>
                  </a:glow>
                </a:effectLst>
              </a:rPr>
              <a:t>A new standard of care</a:t>
            </a:r>
            <a:r>
              <a:rPr lang="en-US" b="1" dirty="0">
                <a:effectLst>
                  <a:glow rad="635000">
                    <a:schemeClr val="bg1">
                      <a:alpha val="50000"/>
                    </a:schemeClr>
                  </a:glow>
                </a:effectLst>
              </a:rPr>
              <a:t> </a:t>
            </a:r>
          </a:p>
          <a:p>
            <a:pPr marL="0" indent="0">
              <a:lnSpc>
                <a:spcPts val="2250"/>
              </a:lnSpc>
              <a:buNone/>
            </a:pPr>
            <a:r>
              <a:rPr lang="en-US" sz="1400" dirty="0">
                <a:effectLst>
                  <a:glow rad="635000">
                    <a:schemeClr val="bg1">
                      <a:alpha val="50000"/>
                    </a:schemeClr>
                  </a:glow>
                </a:effectLst>
              </a:rPr>
              <a:t>Treating tobacco dependence in patients admitted to hospital leads to substantial benefits for both the individual and the healthcare system and </a:t>
            </a:r>
            <a:br>
              <a:rPr lang="en-US" sz="1400" dirty="0">
                <a:effectLst>
                  <a:glow rad="635000">
                    <a:schemeClr val="bg1">
                      <a:alpha val="50000"/>
                    </a:schemeClr>
                  </a:glow>
                </a:effectLst>
              </a:rPr>
            </a:br>
            <a:r>
              <a:rPr lang="en-US" sz="1400" dirty="0">
                <a:effectLst>
                  <a:glow rad="635000">
                    <a:schemeClr val="bg1">
                      <a:alpha val="50000"/>
                    </a:schemeClr>
                  </a:glow>
                </a:effectLst>
              </a:rPr>
              <a:t>is now </a:t>
            </a:r>
            <a:r>
              <a:rPr lang="en-US" sz="1400" b="1" dirty="0">
                <a:solidFill>
                  <a:schemeClr val="accent1"/>
                </a:solidFill>
                <a:effectLst>
                  <a:glow rad="635000">
                    <a:schemeClr val="bg1">
                      <a:alpha val="50000"/>
                    </a:schemeClr>
                  </a:glow>
                </a:effectLst>
              </a:rPr>
              <a:t>a standard of care in the NHS</a:t>
            </a:r>
          </a:p>
        </p:txBody>
      </p:sp>
    </p:spTree>
    <p:extLst>
      <p:ext uri="{BB962C8B-B14F-4D97-AF65-F5344CB8AC3E}">
        <p14:creationId xmlns:p14="http://schemas.microsoft.com/office/powerpoint/2010/main" val="3797228125"/>
      </p:ext>
    </p:extLst>
  </p:cSld>
  <p:clrMapOvr>
    <a:masterClrMapping/>
  </p:clrMapOvr>
  <mc:AlternateContent xmlns:mc="http://schemas.openxmlformats.org/markup-compatibility/2006" xmlns:p14="http://schemas.microsoft.com/office/powerpoint/2010/main">
    <mc:Choice Requires="p14">
      <p:transition spd="slow" p14:dur="2000" advTm="48176"/>
    </mc:Choice>
    <mc:Fallback xmlns="">
      <p:transition spd="slow" advTm="48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B382AE7-2AD7-6500-6987-8522C21053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944666"/>
            <a:ext cx="1543050" cy="1543050"/>
          </a:xfrm>
          <a:prstGeom prst="ellipse">
            <a:avLst/>
          </a:prstGeom>
        </p:spPr>
      </p:pic>
      <p:pic>
        <p:nvPicPr>
          <p:cNvPr id="5" name="Picture 4">
            <a:extLst>
              <a:ext uri="{FF2B5EF4-FFF2-40B4-BE49-F238E27FC236}">
                <a16:creationId xmlns:a16="http://schemas.microsoft.com/office/drawing/2014/main" id="{2E751B65-A357-3534-D8FB-E0B0D5D13611}"/>
              </a:ext>
            </a:extLst>
          </p:cNvPr>
          <p:cNvPicPr>
            <a:picLocks noChangeAspect="1"/>
          </p:cNvPicPr>
          <p:nvPr/>
        </p:nvPicPr>
        <p:blipFill rotWithShape="1">
          <a:blip r:embed="rId5"/>
          <a:srcRect l="32586" t="30534" r="23535" b="16327"/>
          <a:stretch/>
        </p:blipFill>
        <p:spPr>
          <a:xfrm>
            <a:off x="3596302" y="1033271"/>
            <a:ext cx="5245469" cy="3411101"/>
          </a:xfrm>
          <a:prstGeom prst="rect">
            <a:avLst/>
          </a:prstGeom>
          <a:ln w="28575">
            <a:noFill/>
          </a:ln>
        </p:spPr>
      </p:pic>
      <p:pic>
        <p:nvPicPr>
          <p:cNvPr id="8" name="Picture 2" descr="British Thoracic Society Winter Meeting 2023 - ARNS">
            <a:extLst>
              <a:ext uri="{FF2B5EF4-FFF2-40B4-BE49-F238E27FC236}">
                <a16:creationId xmlns:a16="http://schemas.microsoft.com/office/drawing/2014/main" id="{7F84C64C-1FA6-A4CD-7427-893CC7B915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241" y="1261685"/>
            <a:ext cx="2247422" cy="1068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creenshot of a computer&#10;&#10;Description automatically generated">
            <a:extLst>
              <a:ext uri="{FF2B5EF4-FFF2-40B4-BE49-F238E27FC236}">
                <a16:creationId xmlns:a16="http://schemas.microsoft.com/office/drawing/2014/main" id="{0E5BBCF4-FFFD-4B8D-D283-D55124197820}"/>
              </a:ext>
            </a:extLst>
          </p:cNvPr>
          <p:cNvPicPr>
            <a:picLocks noChangeAspect="1"/>
          </p:cNvPicPr>
          <p:nvPr/>
        </p:nvPicPr>
        <p:blipFill rotWithShape="1">
          <a:blip r:embed="rId7"/>
          <a:srcRect l="45780" t="14890" r="24235" b="65037"/>
          <a:stretch/>
        </p:blipFill>
        <p:spPr>
          <a:xfrm>
            <a:off x="496375" y="2670266"/>
            <a:ext cx="2914375" cy="1056742"/>
          </a:xfrm>
          <a:prstGeom prst="rect">
            <a:avLst/>
          </a:prstGeom>
        </p:spPr>
      </p:pic>
      <p:sp>
        <p:nvSpPr>
          <p:cNvPr id="11" name="TextBox 10">
            <a:extLst>
              <a:ext uri="{FF2B5EF4-FFF2-40B4-BE49-F238E27FC236}">
                <a16:creationId xmlns:a16="http://schemas.microsoft.com/office/drawing/2014/main" id="{C470E150-0F5F-2E44-A171-A757D3AD360C}"/>
              </a:ext>
            </a:extLst>
          </p:cNvPr>
          <p:cNvSpPr txBox="1"/>
          <p:nvPr/>
        </p:nvSpPr>
        <p:spPr>
          <a:xfrm>
            <a:off x="437117" y="4226871"/>
            <a:ext cx="4465442" cy="400110"/>
          </a:xfrm>
          <a:prstGeom prst="rect">
            <a:avLst/>
          </a:prstGeom>
          <a:noFill/>
        </p:spPr>
        <p:txBody>
          <a:bodyPr wrap="square">
            <a:spAutoFit/>
          </a:bodyPr>
          <a:lstStyle/>
          <a:p>
            <a:pPr defTabSz="651510">
              <a:spcAft>
                <a:spcPts val="450"/>
              </a:spcAft>
            </a:pPr>
            <a:r>
              <a:rPr lang="en-GB" sz="1000" dirty="0">
                <a:solidFill>
                  <a:schemeClr val="accent1"/>
                </a:solidFill>
                <a:latin typeface="Arial" panose="020B0604020202020204" pitchFamily="34" charset="0"/>
                <a:hlinkClick r:id="rId8">
                  <a:extLst>
                    <a:ext uri="{A12FA001-AC4F-418D-AE19-62706E023703}">
                      <ahyp:hlinkClr xmlns:ahyp="http://schemas.microsoft.com/office/drawing/2018/hyperlinkcolor" val="tx"/>
                    </a:ext>
                  </a:extLst>
                </a:hlinkClick>
              </a:rPr>
              <a:t>https://www.brit-thoracic.org.uk/quality-improvement/clinical-statements/medical-management-of-inpatients-with-tobacco-dependency/</a:t>
            </a:r>
            <a:endParaRPr lang="en-GB" sz="1000" dirty="0">
              <a:solidFill>
                <a:schemeClr val="accent1"/>
              </a:solidFill>
              <a:latin typeface="Arial" panose="020B0604020202020204" pitchFamily="34" charset="0"/>
            </a:endParaRPr>
          </a:p>
        </p:txBody>
      </p:sp>
      <p:sp>
        <p:nvSpPr>
          <p:cNvPr id="2" name="Title 1">
            <a:extLst>
              <a:ext uri="{FF2B5EF4-FFF2-40B4-BE49-F238E27FC236}">
                <a16:creationId xmlns:a16="http://schemas.microsoft.com/office/drawing/2014/main" id="{8BE4017C-23FF-D382-869D-D7C4E25EEE65}"/>
              </a:ext>
            </a:extLst>
          </p:cNvPr>
          <p:cNvSpPr>
            <a:spLocks noGrp="1"/>
          </p:cNvSpPr>
          <p:nvPr>
            <p:ph type="ctrTitle"/>
          </p:nvPr>
        </p:nvSpPr>
        <p:spPr/>
        <p:txBody>
          <a:bodyPr/>
          <a:lstStyle/>
          <a:p>
            <a:r>
              <a:rPr lang="en-GB" sz="2400" b="1" dirty="0">
                <a:solidFill>
                  <a:schemeClr val="accent1"/>
                </a:solidFill>
                <a:latin typeface="Arial" panose="020B0604020202020204" pitchFamily="34" charset="0"/>
              </a:rPr>
              <a:t>A standardised &amp; structured intervention</a:t>
            </a:r>
            <a:endParaRPr lang="en-US" dirty="0"/>
          </a:p>
        </p:txBody>
      </p:sp>
    </p:spTree>
    <p:extLst>
      <p:ext uri="{BB962C8B-B14F-4D97-AF65-F5344CB8AC3E}">
        <p14:creationId xmlns:p14="http://schemas.microsoft.com/office/powerpoint/2010/main" val="1190288767"/>
      </p:ext>
    </p:extLst>
  </p:cSld>
  <p:clrMapOvr>
    <a:masterClrMapping/>
  </p:clrMapOvr>
  <mc:AlternateContent xmlns:mc="http://schemas.openxmlformats.org/markup-compatibility/2006" xmlns:p14="http://schemas.microsoft.com/office/powerpoint/2010/main">
    <mc:Choice Requires="p14">
      <p:transition spd="slow" p14:dur="2000" advTm="105816"/>
    </mc:Choice>
    <mc:Fallback xmlns="">
      <p:transition spd="slow" advTm="10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0DC9D9-A446-CD33-5C18-81716D1BD1A7}"/>
              </a:ext>
            </a:extLst>
          </p:cNvPr>
          <p:cNvSpPr txBox="1"/>
          <p:nvPr/>
        </p:nvSpPr>
        <p:spPr>
          <a:xfrm>
            <a:off x="5648132" y="4045453"/>
            <a:ext cx="388466" cy="248209"/>
          </a:xfrm>
          <a:prstGeom prst="rect">
            <a:avLst/>
          </a:prstGeom>
          <a:noFill/>
        </p:spPr>
        <p:txBody>
          <a:bodyPr wrap="square" rtlCol="0">
            <a:spAutoFit/>
          </a:bodyPr>
          <a:lstStyle/>
          <a:p>
            <a:pPr algn="ctr"/>
            <a:r>
              <a:rPr lang="en-US" sz="1013" dirty="0">
                <a:solidFill>
                  <a:schemeClr val="bg1"/>
                </a:solidFill>
                <a:latin typeface="Arial" panose="020B0604020202020204" pitchFamily="34" charset="0"/>
              </a:rPr>
              <a:t>1</a:t>
            </a:r>
          </a:p>
        </p:txBody>
      </p:sp>
      <p:sp>
        <p:nvSpPr>
          <p:cNvPr id="9" name="TextBox 8">
            <a:extLst>
              <a:ext uri="{FF2B5EF4-FFF2-40B4-BE49-F238E27FC236}">
                <a16:creationId xmlns:a16="http://schemas.microsoft.com/office/drawing/2014/main" id="{E8C39994-5CC7-1ED0-5FB0-B62B8E0D7FAB}"/>
              </a:ext>
            </a:extLst>
          </p:cNvPr>
          <p:cNvSpPr txBox="1"/>
          <p:nvPr/>
        </p:nvSpPr>
        <p:spPr>
          <a:xfrm>
            <a:off x="5762432" y="4159753"/>
            <a:ext cx="388466" cy="248209"/>
          </a:xfrm>
          <a:prstGeom prst="rect">
            <a:avLst/>
          </a:prstGeom>
          <a:noFill/>
        </p:spPr>
        <p:txBody>
          <a:bodyPr wrap="square" rtlCol="0">
            <a:spAutoFit/>
          </a:bodyPr>
          <a:lstStyle/>
          <a:p>
            <a:pPr algn="ctr"/>
            <a:r>
              <a:rPr lang="en-US" sz="1013" dirty="0">
                <a:solidFill>
                  <a:schemeClr val="bg1"/>
                </a:solidFill>
                <a:latin typeface="Arial" panose="020B0604020202020204" pitchFamily="34" charset="0"/>
              </a:rPr>
              <a:t>1</a:t>
            </a:r>
          </a:p>
        </p:txBody>
      </p:sp>
      <p:sp>
        <p:nvSpPr>
          <p:cNvPr id="13" name="TextBox 12">
            <a:extLst>
              <a:ext uri="{FF2B5EF4-FFF2-40B4-BE49-F238E27FC236}">
                <a16:creationId xmlns:a16="http://schemas.microsoft.com/office/drawing/2014/main" id="{7032809D-CB90-F12F-EF51-EF6CCF46DC59}"/>
              </a:ext>
            </a:extLst>
          </p:cNvPr>
          <p:cNvSpPr txBox="1"/>
          <p:nvPr/>
        </p:nvSpPr>
        <p:spPr>
          <a:xfrm>
            <a:off x="5876732" y="4274053"/>
            <a:ext cx="388466" cy="248209"/>
          </a:xfrm>
          <a:prstGeom prst="rect">
            <a:avLst/>
          </a:prstGeom>
          <a:noFill/>
        </p:spPr>
        <p:txBody>
          <a:bodyPr wrap="square" rtlCol="0">
            <a:spAutoFit/>
          </a:bodyPr>
          <a:lstStyle/>
          <a:p>
            <a:pPr algn="ctr"/>
            <a:r>
              <a:rPr lang="en-US" sz="1013" dirty="0">
                <a:solidFill>
                  <a:schemeClr val="bg1"/>
                </a:solidFill>
                <a:latin typeface="Arial" panose="020B0604020202020204" pitchFamily="34" charset="0"/>
              </a:rPr>
              <a:t>1</a:t>
            </a:r>
          </a:p>
        </p:txBody>
      </p:sp>
      <p:pic>
        <p:nvPicPr>
          <p:cNvPr id="4" name="Audio 3">
            <a:hlinkClick r:id="" action="ppaction://media"/>
            <a:extLst>
              <a:ext uri="{FF2B5EF4-FFF2-40B4-BE49-F238E27FC236}">
                <a16:creationId xmlns:a16="http://schemas.microsoft.com/office/drawing/2014/main" id="{73FFB9CC-E8AA-FFEA-42EB-16F16427D2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961049"/>
            <a:ext cx="1543050" cy="1543050"/>
          </a:xfrm>
          <a:prstGeom prst="ellipse">
            <a:avLst/>
          </a:prstGeom>
        </p:spPr>
      </p:pic>
      <p:sp>
        <p:nvSpPr>
          <p:cNvPr id="3" name="Title 5">
            <a:extLst>
              <a:ext uri="{FF2B5EF4-FFF2-40B4-BE49-F238E27FC236}">
                <a16:creationId xmlns:a16="http://schemas.microsoft.com/office/drawing/2014/main" id="{EB606E47-32AE-2715-881A-9896EB5FB889}"/>
              </a:ext>
              <a:ext uri="{C183D7F6-B498-43B3-948B-1728B52AA6E4}">
                <adec:decorative xmlns:adec="http://schemas.microsoft.com/office/drawing/2017/decorative" val="1"/>
              </a:ext>
            </a:extLst>
          </p:cNvPr>
          <p:cNvSpPr txBox="1">
            <a:spLocks/>
          </p:cNvSpPr>
          <p:nvPr/>
        </p:nvSpPr>
        <p:spPr>
          <a:xfrm>
            <a:off x="2413049" y="448339"/>
            <a:ext cx="5248714" cy="401499"/>
          </a:xfrm>
          <a:prstGeom prst="rect">
            <a:avLst/>
          </a:prstGeom>
        </p:spPr>
        <p:txBody>
          <a:bodyP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r>
              <a:rPr lang="en-GB" sz="2400" b="1" dirty="0">
                <a:solidFill>
                  <a:schemeClr val="accent1"/>
                </a:solidFill>
              </a:rPr>
              <a:t>The framework: Block by block</a:t>
            </a:r>
          </a:p>
        </p:txBody>
      </p:sp>
      <p:sp>
        <p:nvSpPr>
          <p:cNvPr id="12" name="TextBox 11">
            <a:extLst>
              <a:ext uri="{FF2B5EF4-FFF2-40B4-BE49-F238E27FC236}">
                <a16:creationId xmlns:a16="http://schemas.microsoft.com/office/drawing/2014/main" id="{E484AAFC-00F3-8FD3-670B-93E8D1687861}"/>
              </a:ext>
            </a:extLst>
          </p:cNvPr>
          <p:cNvSpPr txBox="1"/>
          <p:nvPr/>
        </p:nvSpPr>
        <p:spPr>
          <a:xfrm>
            <a:off x="2607652" y="1424947"/>
            <a:ext cx="4784685" cy="2677656"/>
          </a:xfrm>
          <a:prstGeom prst="rect">
            <a:avLst/>
          </a:prstGeom>
          <a:noFill/>
        </p:spPr>
        <p:txBody>
          <a:bodyPr wrap="square">
            <a:spAutoFit/>
          </a:bodyPr>
          <a:lstStyle/>
          <a:p>
            <a:r>
              <a:rPr lang="en-US" sz="1400" b="1" dirty="0">
                <a:solidFill>
                  <a:schemeClr val="accent5"/>
                </a:solidFill>
              </a:rPr>
              <a:t>Block 5 - Provide accurate and consistent information about vaping</a:t>
            </a:r>
          </a:p>
          <a:p>
            <a:endParaRPr lang="en-US" sz="1400" dirty="0"/>
          </a:p>
          <a:p>
            <a:r>
              <a:rPr lang="en-US" sz="1400" dirty="0"/>
              <a:t>Nicotine vapes deliver high dose short-acting nicotine which can help to alleviate withdrawal and urges to smoke</a:t>
            </a:r>
          </a:p>
          <a:p>
            <a:r>
              <a:rPr lang="en-US" sz="1400" dirty="0"/>
              <a:t> </a:t>
            </a:r>
          </a:p>
          <a:p>
            <a:r>
              <a:rPr lang="en-US" sz="1400" dirty="0"/>
              <a:t>Vaping is an effective treatment for tobacco dependency </a:t>
            </a:r>
          </a:p>
          <a:p>
            <a:endParaRPr lang="en-US" sz="1400" dirty="0"/>
          </a:p>
          <a:p>
            <a:r>
              <a:rPr lang="en-US" sz="1400" dirty="0"/>
              <a:t>Inpatients should be advised to switch entirely to vaping (and NRT) to </a:t>
            </a:r>
            <a:r>
              <a:rPr lang="en-US" sz="1400" dirty="0" err="1"/>
              <a:t>maximise</a:t>
            </a:r>
            <a:r>
              <a:rPr lang="en-US" sz="1400" dirty="0"/>
              <a:t> the harm reduction, both during the admission and after discharge</a:t>
            </a:r>
          </a:p>
          <a:p>
            <a:endParaRPr lang="en-US" sz="1400" dirty="0"/>
          </a:p>
        </p:txBody>
      </p:sp>
      <p:pic>
        <p:nvPicPr>
          <p:cNvPr id="16" name="Picture 15" descr="A brown and tan rectangles&#10;&#10;Description automatically generated">
            <a:extLst>
              <a:ext uri="{FF2B5EF4-FFF2-40B4-BE49-F238E27FC236}">
                <a16:creationId xmlns:a16="http://schemas.microsoft.com/office/drawing/2014/main" id="{28B25675-F41F-2474-DE74-C88BDF0E98D1}"/>
              </a:ext>
            </a:extLst>
          </p:cNvPr>
          <p:cNvPicPr>
            <a:picLocks noChangeAspect="1"/>
          </p:cNvPicPr>
          <p:nvPr/>
        </p:nvPicPr>
        <p:blipFill>
          <a:blip r:embed="rId5"/>
          <a:stretch>
            <a:fillRect/>
          </a:stretch>
        </p:blipFill>
        <p:spPr>
          <a:xfrm rot="799051" flipH="1">
            <a:off x="-743967" y="-365324"/>
            <a:ext cx="4189294" cy="7024879"/>
          </a:xfrm>
          <a:prstGeom prst="rect">
            <a:avLst/>
          </a:prstGeom>
        </p:spPr>
      </p:pic>
    </p:spTree>
    <p:extLst>
      <p:ext uri="{BB962C8B-B14F-4D97-AF65-F5344CB8AC3E}">
        <p14:creationId xmlns:p14="http://schemas.microsoft.com/office/powerpoint/2010/main" val="826833769"/>
      </p:ext>
    </p:extLst>
  </p:cSld>
  <p:clrMapOvr>
    <a:masterClrMapping/>
  </p:clrMapOvr>
  <mc:AlternateContent xmlns:mc="http://schemas.openxmlformats.org/markup-compatibility/2006" xmlns:p14="http://schemas.microsoft.com/office/powerpoint/2010/main">
    <mc:Choice Requires="p14">
      <p:transition spd="slow" p14:dur="2000" advTm="85858"/>
    </mc:Choice>
    <mc:Fallback xmlns="">
      <p:transition spd="slow" advTm="85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6E73689-E3BB-AA02-99B2-62D15505CC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848987"/>
            <a:ext cx="1543050" cy="1543050"/>
          </a:xfrm>
          <a:prstGeom prst="ellipse">
            <a:avLst/>
          </a:prstGeom>
        </p:spPr>
      </p:pic>
      <p:pic>
        <p:nvPicPr>
          <p:cNvPr id="9" name="Picture 8" descr="A circular white and blue symbol&#10;&#10;Description automatically generated with medium confidence">
            <a:extLst>
              <a:ext uri="{FF2B5EF4-FFF2-40B4-BE49-F238E27FC236}">
                <a16:creationId xmlns:a16="http://schemas.microsoft.com/office/drawing/2014/main" id="{67E0320F-0539-0CC2-8E18-17DBB79B29BC}"/>
              </a:ext>
            </a:extLst>
          </p:cNvPr>
          <p:cNvPicPr>
            <a:picLocks noChangeAspect="1"/>
          </p:cNvPicPr>
          <p:nvPr/>
        </p:nvPicPr>
        <p:blipFill>
          <a:blip r:embed="rId5"/>
          <a:stretch>
            <a:fillRect/>
          </a:stretch>
        </p:blipFill>
        <p:spPr>
          <a:xfrm>
            <a:off x="-3592446" y="251396"/>
            <a:ext cx="7378062" cy="7378062"/>
          </a:xfrm>
          <a:prstGeom prst="rect">
            <a:avLst/>
          </a:prstGeom>
        </p:spPr>
      </p:pic>
      <p:sp>
        <p:nvSpPr>
          <p:cNvPr id="10" name="Title 3">
            <a:extLst>
              <a:ext uri="{FF2B5EF4-FFF2-40B4-BE49-F238E27FC236}">
                <a16:creationId xmlns:a16="http://schemas.microsoft.com/office/drawing/2014/main" id="{F49719EB-C35B-B966-52CA-167B1D2149AB}"/>
              </a:ext>
            </a:extLst>
          </p:cNvPr>
          <p:cNvSpPr txBox="1">
            <a:spLocks/>
          </p:cNvSpPr>
          <p:nvPr/>
        </p:nvSpPr>
        <p:spPr>
          <a:xfrm>
            <a:off x="718852" y="2557462"/>
            <a:ext cx="6133528" cy="633519"/>
          </a:xfrm>
          <a:prstGeom prst="rect">
            <a:avLst/>
          </a:prstGeom>
        </p:spPr>
        <p:txBody>
          <a:bodyPr vert="horz" lIns="91440" tIns="45720" rIns="91440" bIns="45720" rtlCol="0" anchor="b">
            <a:normAutofit lnSpcReduction="100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4400" b="1" dirty="0">
                <a:solidFill>
                  <a:schemeClr val="accent5"/>
                </a:solidFill>
              </a:rPr>
              <a:t>Common ground</a:t>
            </a:r>
          </a:p>
        </p:txBody>
      </p:sp>
    </p:spTree>
    <p:extLst>
      <p:ext uri="{BB962C8B-B14F-4D97-AF65-F5344CB8AC3E}">
        <p14:creationId xmlns:p14="http://schemas.microsoft.com/office/powerpoint/2010/main" val="262930915"/>
      </p:ext>
    </p:extLst>
  </p:cSld>
  <p:clrMapOvr>
    <a:masterClrMapping/>
  </p:clrMapOvr>
  <mc:AlternateContent xmlns:mc="http://schemas.openxmlformats.org/markup-compatibility/2006" xmlns:p14="http://schemas.microsoft.com/office/powerpoint/2010/main">
    <mc:Choice Requires="p14">
      <p:transition spd="slow" p14:dur="2000" advTm="11542"/>
    </mc:Choice>
    <mc:Fallback xmlns="">
      <p:transition spd="slow" advTm="1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3F794FF-2752-28AF-E25E-BFF3B91944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838789"/>
            <a:ext cx="1543050" cy="1543050"/>
          </a:xfrm>
          <a:prstGeom prst="ellipse">
            <a:avLst/>
          </a:prstGeom>
        </p:spPr>
      </p:pic>
      <p:pic>
        <p:nvPicPr>
          <p:cNvPr id="5" name="Picture 4" descr="A circular white and blue symbol&#10;&#10;Description automatically generated with medium confidence">
            <a:extLst>
              <a:ext uri="{FF2B5EF4-FFF2-40B4-BE49-F238E27FC236}">
                <a16:creationId xmlns:a16="http://schemas.microsoft.com/office/drawing/2014/main" id="{C2B9A911-08BB-E2AD-3BD4-F3017BB49CBD}"/>
              </a:ext>
            </a:extLst>
          </p:cNvPr>
          <p:cNvPicPr>
            <a:picLocks noChangeAspect="1"/>
          </p:cNvPicPr>
          <p:nvPr/>
        </p:nvPicPr>
        <p:blipFill>
          <a:blip r:embed="rId5"/>
          <a:stretch>
            <a:fillRect/>
          </a:stretch>
        </p:blipFill>
        <p:spPr>
          <a:xfrm>
            <a:off x="-3592446" y="251396"/>
            <a:ext cx="7378062" cy="7378062"/>
          </a:xfrm>
          <a:prstGeom prst="rect">
            <a:avLst/>
          </a:prstGeom>
        </p:spPr>
      </p:pic>
      <p:sp>
        <p:nvSpPr>
          <p:cNvPr id="7" name="Title 3">
            <a:extLst>
              <a:ext uri="{FF2B5EF4-FFF2-40B4-BE49-F238E27FC236}">
                <a16:creationId xmlns:a16="http://schemas.microsoft.com/office/drawing/2014/main" id="{CC5B7139-EA3E-6DD8-5B40-A4DA08556948}"/>
              </a:ext>
            </a:extLst>
          </p:cNvPr>
          <p:cNvSpPr txBox="1">
            <a:spLocks/>
          </p:cNvSpPr>
          <p:nvPr/>
        </p:nvSpPr>
        <p:spPr>
          <a:xfrm>
            <a:off x="718852" y="1938230"/>
            <a:ext cx="6133528" cy="1267039"/>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4400" b="1" dirty="0">
                <a:solidFill>
                  <a:schemeClr val="accent5"/>
                </a:solidFill>
              </a:rPr>
              <a:t>The tobacco pandemic</a:t>
            </a:r>
            <a:br>
              <a:rPr lang="en-GB" sz="4400" b="1" dirty="0">
                <a:solidFill>
                  <a:schemeClr val="accent5"/>
                </a:solidFill>
              </a:rPr>
            </a:br>
            <a:r>
              <a:rPr lang="en-GB" sz="4400" b="1" dirty="0">
                <a:solidFill>
                  <a:schemeClr val="accent5"/>
                </a:solidFill>
              </a:rPr>
              <a:t>&amp; The tobacco tragedy </a:t>
            </a:r>
          </a:p>
        </p:txBody>
      </p:sp>
    </p:spTree>
    <p:extLst>
      <p:ext uri="{BB962C8B-B14F-4D97-AF65-F5344CB8AC3E}">
        <p14:creationId xmlns:p14="http://schemas.microsoft.com/office/powerpoint/2010/main" val="1746917112"/>
      </p:ext>
    </p:extLst>
  </p:cSld>
  <p:clrMapOvr>
    <a:masterClrMapping/>
  </p:clrMapOvr>
  <mc:AlternateContent xmlns:mc="http://schemas.openxmlformats.org/markup-compatibility/2006" xmlns:p14="http://schemas.microsoft.com/office/powerpoint/2010/main">
    <mc:Choice Requires="p14">
      <p:transition spd="slow" p14:dur="2000" advTm="22119"/>
    </mc:Choice>
    <mc:Fallback xmlns="">
      <p:transition spd="slow" advTm="22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DCC0-B75E-7201-353A-190338958BAC}"/>
              </a:ext>
            </a:extLst>
          </p:cNvPr>
          <p:cNvSpPr>
            <a:spLocks noGrp="1"/>
          </p:cNvSpPr>
          <p:nvPr>
            <p:ph type="ctrTitle"/>
          </p:nvPr>
        </p:nvSpPr>
        <p:spPr/>
        <p:txBody>
          <a:bodyPr/>
          <a:lstStyle/>
          <a:p>
            <a:r>
              <a:rPr lang="en-GB" sz="2400" b="1" dirty="0">
                <a:solidFill>
                  <a:schemeClr val="accent1"/>
                </a:solidFill>
              </a:rPr>
              <a:t>Common ground</a:t>
            </a:r>
            <a:endParaRPr lang="en-US" dirty="0"/>
          </a:p>
        </p:txBody>
      </p:sp>
      <p:sp>
        <p:nvSpPr>
          <p:cNvPr id="3" name="Content Placeholder 2">
            <a:extLst>
              <a:ext uri="{FF2B5EF4-FFF2-40B4-BE49-F238E27FC236}">
                <a16:creationId xmlns:a16="http://schemas.microsoft.com/office/drawing/2014/main" id="{B84C0154-327B-0A3A-D09A-A190A8D80859}"/>
              </a:ext>
            </a:extLst>
          </p:cNvPr>
          <p:cNvSpPr>
            <a:spLocks noGrp="1"/>
          </p:cNvSpPr>
          <p:nvPr>
            <p:ph idx="4294967295"/>
          </p:nvPr>
        </p:nvSpPr>
        <p:spPr>
          <a:xfrm>
            <a:off x="496375" y="1376363"/>
            <a:ext cx="6791325" cy="2913062"/>
          </a:xfrm>
          <a:prstGeom prst="rect">
            <a:avLst/>
          </a:prstGeom>
        </p:spPr>
        <p:txBody>
          <a:bodyPr>
            <a:normAutofit lnSpcReduction="10000"/>
          </a:bodyPr>
          <a:lstStyle/>
          <a:p>
            <a:pPr>
              <a:spcAft>
                <a:spcPts val="900"/>
              </a:spcAft>
            </a:pPr>
            <a:r>
              <a:rPr lang="en-GB" sz="1400" b="1" dirty="0"/>
              <a:t>Common ground: </a:t>
            </a:r>
            <a:r>
              <a:rPr lang="en-GB" sz="1400" dirty="0"/>
              <a:t>Tobacco is uniquely deadly and is the single most important disease to address to improve population health, respiratory health and inequalities</a:t>
            </a:r>
          </a:p>
          <a:p>
            <a:pPr>
              <a:spcAft>
                <a:spcPts val="900"/>
              </a:spcAft>
            </a:pPr>
            <a:r>
              <a:rPr lang="en-GB" sz="1400" b="1" dirty="0"/>
              <a:t>Common ground: </a:t>
            </a:r>
            <a:r>
              <a:rPr lang="en-GB" sz="1400" dirty="0"/>
              <a:t>Nicotine vapes are an effective treatment for tobacco dependency &amp; are one component of a comprehensive patient-centred treatment plan</a:t>
            </a:r>
          </a:p>
          <a:p>
            <a:pPr>
              <a:spcAft>
                <a:spcPts val="900"/>
              </a:spcAft>
            </a:pPr>
            <a:r>
              <a:rPr lang="en-GB" sz="1400" b="1" dirty="0"/>
              <a:t>Common ground: </a:t>
            </a:r>
            <a:r>
              <a:rPr lang="en-GB" sz="1400" dirty="0"/>
              <a:t>Nicotine vapes are not risk free but are a fraction of the risk of smoking tobacco and leads to substantial net harm reduction</a:t>
            </a:r>
          </a:p>
          <a:p>
            <a:pPr>
              <a:spcAft>
                <a:spcPts val="900"/>
              </a:spcAft>
            </a:pPr>
            <a:r>
              <a:rPr lang="en-GB" sz="1400" b="1" dirty="0"/>
              <a:t>Common ground: </a:t>
            </a:r>
            <a:r>
              <a:rPr lang="en-GB" sz="1400" dirty="0"/>
              <a:t>Nicotine vapes are solely a treatment for tobacco dependency and have no place in society for children young adults or adults that do not smoke.</a:t>
            </a:r>
          </a:p>
          <a:p>
            <a:pPr>
              <a:spcAft>
                <a:spcPts val="900"/>
              </a:spcAft>
            </a:pPr>
            <a:r>
              <a:rPr lang="en-GB" sz="1400" b="1" dirty="0">
                <a:solidFill>
                  <a:srgbClr val="F47721"/>
                </a:solidFill>
              </a:rPr>
              <a:t>Common ground: </a:t>
            </a:r>
            <a:r>
              <a:rPr lang="en-GB" sz="1400" dirty="0">
                <a:solidFill>
                  <a:srgbClr val="F47721"/>
                </a:solidFill>
              </a:rPr>
              <a:t>Mice shouldn’t vape </a:t>
            </a:r>
            <a:endParaRPr lang="en-GB" sz="1400" b="1" dirty="0">
              <a:solidFill>
                <a:srgbClr val="F47721"/>
              </a:solidFill>
            </a:endParaRPr>
          </a:p>
        </p:txBody>
      </p:sp>
      <p:pic>
        <p:nvPicPr>
          <p:cNvPr id="7" name="Audio 6">
            <a:hlinkClick r:id="" action="ppaction://media"/>
            <a:extLst>
              <a:ext uri="{FF2B5EF4-FFF2-40B4-BE49-F238E27FC236}">
                <a16:creationId xmlns:a16="http://schemas.microsoft.com/office/drawing/2014/main" id="{9DA851F1-BDE8-066D-A4D4-E183427C50CD}"/>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3125" t="-203125" r="-203125" b="-203125"/>
          <a:stretch>
            <a:fillRect/>
          </a:stretch>
        </p:blipFill>
        <p:spPr>
          <a:xfrm>
            <a:off x="7600950" y="3889769"/>
            <a:ext cx="1543050" cy="1543050"/>
          </a:xfrm>
          <a:prstGeom prst="ellipse">
            <a:avLst/>
          </a:prstGeom>
        </p:spPr>
      </p:pic>
    </p:spTree>
    <p:custDataLst>
      <p:tags r:id="rId1"/>
    </p:custDataLst>
    <p:extLst>
      <p:ext uri="{BB962C8B-B14F-4D97-AF65-F5344CB8AC3E}">
        <p14:creationId xmlns:p14="http://schemas.microsoft.com/office/powerpoint/2010/main" val="4162717771"/>
      </p:ext>
    </p:extLst>
  </p:cSld>
  <p:clrMapOvr>
    <a:masterClrMapping/>
  </p:clrMapOvr>
  <mc:AlternateContent xmlns:mc="http://schemas.openxmlformats.org/markup-compatibility/2006" xmlns:p14="http://schemas.microsoft.com/office/powerpoint/2010/main">
    <mc:Choice Requires="p14">
      <p:transition spd="slow" p14:dur="2000" advTm="77623"/>
    </mc:Choice>
    <mc:Fallback xmlns="">
      <p:transition spd="slow" advTm="77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grey rectangles&#10;&#10;Description automatically generated">
            <a:extLst>
              <a:ext uri="{FF2B5EF4-FFF2-40B4-BE49-F238E27FC236}">
                <a16:creationId xmlns:a16="http://schemas.microsoft.com/office/drawing/2014/main" id="{28C55D95-1260-9DE3-9F38-41315624A86A}"/>
              </a:ext>
            </a:extLst>
          </p:cNvPr>
          <p:cNvPicPr>
            <a:picLocks noChangeAspect="1"/>
          </p:cNvPicPr>
          <p:nvPr/>
        </p:nvPicPr>
        <p:blipFill>
          <a:blip r:embed="rId5"/>
          <a:stretch>
            <a:fillRect/>
          </a:stretch>
        </p:blipFill>
        <p:spPr>
          <a:xfrm>
            <a:off x="3211469" y="1207200"/>
            <a:ext cx="6785062" cy="11377630"/>
          </a:xfrm>
          <a:prstGeom prst="rect">
            <a:avLst/>
          </a:prstGeom>
        </p:spPr>
      </p:pic>
      <p:pic>
        <p:nvPicPr>
          <p:cNvPr id="5" name="Audio 4">
            <a:hlinkClick r:id="" action="ppaction://media"/>
            <a:extLst>
              <a:ext uri="{FF2B5EF4-FFF2-40B4-BE49-F238E27FC236}">
                <a16:creationId xmlns:a16="http://schemas.microsoft.com/office/drawing/2014/main" id="{0CB61295-0C79-F18C-FA81-549FF522B9C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600950" y="3936300"/>
            <a:ext cx="1543050" cy="1543050"/>
          </a:xfrm>
          <a:prstGeom prst="ellipse">
            <a:avLst/>
          </a:prstGeom>
        </p:spPr>
      </p:pic>
      <p:sp>
        <p:nvSpPr>
          <p:cNvPr id="10" name="Content Placeholder 2">
            <a:extLst>
              <a:ext uri="{FF2B5EF4-FFF2-40B4-BE49-F238E27FC236}">
                <a16:creationId xmlns:a16="http://schemas.microsoft.com/office/drawing/2014/main" id="{AA41B658-367F-0773-6894-5F0BA97532AE}"/>
              </a:ext>
            </a:extLst>
          </p:cNvPr>
          <p:cNvSpPr txBox="1">
            <a:spLocks/>
          </p:cNvSpPr>
          <p:nvPr/>
        </p:nvSpPr>
        <p:spPr>
          <a:xfrm>
            <a:off x="496375" y="1207200"/>
            <a:ext cx="5251996" cy="303884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en-GB" sz="1400" dirty="0"/>
              <a:t>Smoking tobacco is the single biggest cause of illness, disability, inequality and death</a:t>
            </a:r>
          </a:p>
          <a:p>
            <a:pPr>
              <a:lnSpc>
                <a:spcPct val="100000"/>
              </a:lnSpc>
              <a:spcBef>
                <a:spcPts val="600"/>
              </a:spcBef>
              <a:spcAft>
                <a:spcPts val="600"/>
              </a:spcAft>
            </a:pPr>
            <a:r>
              <a:rPr lang="en-GB" sz="1400" dirty="0"/>
              <a:t>Tobacco is a life-threatening disease and must be given the urgent clinical priority it deserves</a:t>
            </a:r>
          </a:p>
          <a:p>
            <a:pPr>
              <a:lnSpc>
                <a:spcPct val="100000"/>
              </a:lnSpc>
              <a:spcBef>
                <a:spcPts val="600"/>
              </a:spcBef>
              <a:spcAft>
                <a:spcPts val="600"/>
              </a:spcAft>
            </a:pPr>
            <a:r>
              <a:rPr lang="en-GB" sz="1400" dirty="0"/>
              <a:t>It is our duty as healthcare professionals to provide high quality, evidence-based treatment and support for any patient that smokes, at any touchpoint with the healthcare service</a:t>
            </a:r>
          </a:p>
          <a:p>
            <a:pPr>
              <a:lnSpc>
                <a:spcPct val="100000"/>
              </a:lnSpc>
              <a:spcBef>
                <a:spcPts val="600"/>
              </a:spcBef>
              <a:spcAft>
                <a:spcPts val="600"/>
              </a:spcAft>
            </a:pPr>
            <a:r>
              <a:rPr lang="en-GB" sz="1400" dirty="0"/>
              <a:t>Varenicline is a highly effective</a:t>
            </a:r>
            <a:r>
              <a:rPr lang="en-GB" sz="1400" b="1" dirty="0"/>
              <a:t> (one of the most effective) </a:t>
            </a:r>
            <a:r>
              <a:rPr lang="en-GB" sz="1400" dirty="0"/>
              <a:t>treatments for tobacco dependency </a:t>
            </a:r>
          </a:p>
          <a:p>
            <a:pPr>
              <a:lnSpc>
                <a:spcPct val="100000"/>
              </a:lnSpc>
              <a:spcBef>
                <a:spcPts val="600"/>
              </a:spcBef>
              <a:spcAft>
                <a:spcPts val="600"/>
              </a:spcAft>
            </a:pPr>
            <a:r>
              <a:rPr lang="en-GB" sz="1400" dirty="0"/>
              <a:t>We must discuss, offer &amp; prescribe varenicline at a scale not previously seen in the NHS </a:t>
            </a:r>
          </a:p>
        </p:txBody>
      </p:sp>
      <p:sp>
        <p:nvSpPr>
          <p:cNvPr id="4" name="Title 3">
            <a:extLst>
              <a:ext uri="{FF2B5EF4-FFF2-40B4-BE49-F238E27FC236}">
                <a16:creationId xmlns:a16="http://schemas.microsoft.com/office/drawing/2014/main" id="{E8797611-93A0-2687-24A0-A3F9DA97C110}"/>
              </a:ext>
            </a:extLst>
          </p:cNvPr>
          <p:cNvSpPr>
            <a:spLocks noGrp="1"/>
          </p:cNvSpPr>
          <p:nvPr>
            <p:ph type="ctrTitle"/>
          </p:nvPr>
        </p:nvSpPr>
        <p:spPr/>
        <p:txBody>
          <a:bodyPr/>
          <a:lstStyle/>
          <a:p>
            <a:r>
              <a:rPr lang="en-GB" b="1" dirty="0">
                <a:solidFill>
                  <a:schemeClr val="accent1"/>
                </a:solidFill>
              </a:rPr>
              <a:t>Conclusions </a:t>
            </a:r>
            <a:endParaRPr lang="en-US" dirty="0"/>
          </a:p>
        </p:txBody>
      </p:sp>
    </p:spTree>
    <p:extLst>
      <p:ext uri="{BB962C8B-B14F-4D97-AF65-F5344CB8AC3E}">
        <p14:creationId xmlns:p14="http://schemas.microsoft.com/office/powerpoint/2010/main" val="1047182366"/>
      </p:ext>
    </p:extLst>
  </p:cSld>
  <p:clrMapOvr>
    <a:masterClrMapping/>
  </p:clrMapOvr>
  <mc:AlternateContent xmlns:mc="http://schemas.openxmlformats.org/markup-compatibility/2006" xmlns:p14="http://schemas.microsoft.com/office/powerpoint/2010/main">
    <mc:Choice Requires="p14">
      <p:transition spd="slow" p14:dur="2000" advTm="66640"/>
    </mc:Choice>
    <mc:Fallback xmlns="">
      <p:transition spd="slow" advTm="66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circular object with black background&#10;&#10;Description automatically generated">
            <a:extLst>
              <a:ext uri="{FF2B5EF4-FFF2-40B4-BE49-F238E27FC236}">
                <a16:creationId xmlns:a16="http://schemas.microsoft.com/office/drawing/2014/main" id="{C5C05B8A-A670-2F8A-EAAC-891BA831C813}"/>
              </a:ext>
            </a:extLst>
          </p:cNvPr>
          <p:cNvPicPr>
            <a:picLocks noChangeAspect="1"/>
          </p:cNvPicPr>
          <p:nvPr/>
        </p:nvPicPr>
        <p:blipFill>
          <a:blip r:embed="rId5"/>
          <a:stretch>
            <a:fillRect/>
          </a:stretch>
        </p:blipFill>
        <p:spPr>
          <a:xfrm>
            <a:off x="-1660760" y="780339"/>
            <a:ext cx="12465520" cy="12311814"/>
          </a:xfrm>
          <a:prstGeom prst="rect">
            <a:avLst/>
          </a:prstGeom>
        </p:spPr>
      </p:pic>
      <p:pic>
        <p:nvPicPr>
          <p:cNvPr id="8" name="Audio 7">
            <a:hlinkClick r:id="" action="ppaction://media"/>
            <a:extLst>
              <a:ext uri="{FF2B5EF4-FFF2-40B4-BE49-F238E27FC236}">
                <a16:creationId xmlns:a16="http://schemas.microsoft.com/office/drawing/2014/main" id="{0ABDBF30-9C4E-4F5E-560B-DDB4A9B5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600950" y="3783493"/>
            <a:ext cx="1543050" cy="1543050"/>
          </a:xfrm>
          <a:prstGeom prst="ellipse">
            <a:avLst/>
          </a:prstGeom>
        </p:spPr>
      </p:pic>
      <p:sp>
        <p:nvSpPr>
          <p:cNvPr id="7" name="Title 3">
            <a:extLst>
              <a:ext uri="{FF2B5EF4-FFF2-40B4-BE49-F238E27FC236}">
                <a16:creationId xmlns:a16="http://schemas.microsoft.com/office/drawing/2014/main" id="{284003A7-905A-C10B-E182-CAE6B1DC096F}"/>
              </a:ext>
            </a:extLst>
          </p:cNvPr>
          <p:cNvSpPr>
            <a:spLocks noGrp="1"/>
          </p:cNvSpPr>
          <p:nvPr>
            <p:ph type="title"/>
          </p:nvPr>
        </p:nvSpPr>
        <p:spPr>
          <a:xfrm>
            <a:off x="1032995" y="2489200"/>
            <a:ext cx="7564494" cy="687234"/>
          </a:xfrm>
        </p:spPr>
        <p:txBody>
          <a:bodyPr vert="horz" lIns="68580" tIns="34290" rIns="68580" bIns="34290" rtlCol="0" anchor="b">
            <a:noAutofit/>
          </a:bodyPr>
          <a:lstStyle/>
          <a:p>
            <a:r>
              <a:rPr lang="en-US" sz="4800" b="1" dirty="0">
                <a:solidFill>
                  <a:schemeClr val="accent1"/>
                </a:solidFill>
              </a:rPr>
              <a:t>Thank you for listening </a:t>
            </a:r>
          </a:p>
        </p:txBody>
      </p:sp>
    </p:spTree>
    <p:extLst>
      <p:ext uri="{BB962C8B-B14F-4D97-AF65-F5344CB8AC3E}">
        <p14:creationId xmlns:p14="http://schemas.microsoft.com/office/powerpoint/2010/main" val="2453123671"/>
      </p:ext>
    </p:extLst>
  </p:cSld>
  <p:clrMapOvr>
    <a:masterClrMapping/>
  </p:clrMapOvr>
  <mc:AlternateContent xmlns:mc="http://schemas.openxmlformats.org/markup-compatibility/2006" xmlns:p14="http://schemas.microsoft.com/office/powerpoint/2010/main">
    <mc:Choice Requires="p14">
      <p:transition spd="slow" p14:dur="2000" advTm="4287"/>
    </mc:Choice>
    <mc:Fallback xmlns="">
      <p:transition spd="slow" advTm="4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6DFD18E-D38D-EA5A-FDD0-2FB8DABE7B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924501"/>
            <a:ext cx="1543050" cy="1543050"/>
          </a:xfrm>
          <a:prstGeom prst="ellipse">
            <a:avLst/>
          </a:prstGeom>
        </p:spPr>
      </p:pic>
      <p:sp>
        <p:nvSpPr>
          <p:cNvPr id="9" name="Title 1">
            <a:extLst>
              <a:ext uri="{FF2B5EF4-FFF2-40B4-BE49-F238E27FC236}">
                <a16:creationId xmlns:a16="http://schemas.microsoft.com/office/drawing/2014/main" id="{E779387D-91F8-950A-D37B-7F1305AB8694}"/>
              </a:ext>
            </a:extLst>
          </p:cNvPr>
          <p:cNvSpPr>
            <a:spLocks noGrp="1"/>
          </p:cNvSpPr>
          <p:nvPr>
            <p:ph type="ctrTitle"/>
          </p:nvPr>
        </p:nvSpPr>
        <p:spPr/>
        <p:txBody>
          <a:bodyPr>
            <a:normAutofit/>
          </a:bodyPr>
          <a:lstStyle/>
          <a:p>
            <a:r>
              <a:rPr lang="en-GB" sz="2400" b="1" dirty="0">
                <a:solidFill>
                  <a:schemeClr val="accent1"/>
                </a:solidFill>
              </a:rPr>
              <a:t>The scale of the tobacco pandemic…… </a:t>
            </a:r>
          </a:p>
        </p:txBody>
      </p:sp>
      <p:sp>
        <p:nvSpPr>
          <p:cNvPr id="10" name="Content Placeholder 2">
            <a:extLst>
              <a:ext uri="{FF2B5EF4-FFF2-40B4-BE49-F238E27FC236}">
                <a16:creationId xmlns:a16="http://schemas.microsoft.com/office/drawing/2014/main" id="{66FD52AD-CC06-A849-4F63-9443E4E7C4E3}"/>
              </a:ext>
            </a:extLst>
          </p:cNvPr>
          <p:cNvSpPr>
            <a:spLocks noGrp="1"/>
          </p:cNvSpPr>
          <p:nvPr>
            <p:ph idx="4294967295"/>
          </p:nvPr>
        </p:nvSpPr>
        <p:spPr>
          <a:xfrm>
            <a:off x="496375" y="1306694"/>
            <a:ext cx="5210461" cy="3584575"/>
          </a:xfrm>
          <a:prstGeom prst="rect">
            <a:avLst/>
          </a:prstGeom>
        </p:spPr>
        <p:txBody>
          <a:bodyPr>
            <a:noAutofit/>
          </a:bodyPr>
          <a:lstStyle/>
          <a:p>
            <a:pPr marL="257175" indent="-257175">
              <a:buFont typeface="Arial" panose="020B0604020202020204" pitchFamily="34" charset="0"/>
              <a:buChar char="•"/>
            </a:pPr>
            <a:r>
              <a:rPr lang="en-GB" sz="1200" dirty="0">
                <a:solidFill>
                  <a:srgbClr val="F47721"/>
                </a:solidFill>
                <a:ea typeface="Times New Roman" panose="02020603050405020304" pitchFamily="18" charset="0"/>
                <a:cs typeface="Arial" panose="020B0604020202020204" pitchFamily="34" charset="0"/>
              </a:rPr>
              <a:t>Smoking tobacco is both uniquely addictive and uniquely dangerous</a:t>
            </a:r>
          </a:p>
          <a:p>
            <a:pPr marL="257175" indent="-257175">
              <a:buFont typeface="Arial" panose="020B0604020202020204" pitchFamily="34" charset="0"/>
              <a:buChar char="•"/>
            </a:pPr>
            <a:r>
              <a:rPr lang="en-GB" sz="1200" dirty="0">
                <a:solidFill>
                  <a:srgbClr val="000000"/>
                </a:solidFill>
                <a:ea typeface="Times New Roman" panose="02020603050405020304" pitchFamily="18" charset="0"/>
                <a:cs typeface="Arial" panose="020B0604020202020204" pitchFamily="34" charset="0"/>
              </a:rPr>
              <a:t>Two in three people that smoke tobacco will die prematurely as a direct result of the harms of tobacco</a:t>
            </a:r>
          </a:p>
          <a:p>
            <a:pPr marL="257175" indent="-257175">
              <a:buFont typeface="Arial" panose="020B0604020202020204" pitchFamily="34" charset="0"/>
              <a:buChar char="•"/>
            </a:pPr>
            <a:r>
              <a:rPr lang="en-GB" sz="1200" dirty="0">
                <a:solidFill>
                  <a:srgbClr val="000000"/>
                </a:solidFill>
                <a:ea typeface="Times New Roman" panose="02020603050405020304" pitchFamily="18" charset="0"/>
                <a:cs typeface="Arial" panose="020B0604020202020204" pitchFamily="34" charset="0"/>
              </a:rPr>
              <a:t>For every person that dies a further thirty will suffer from the serious diseases of smoking</a:t>
            </a:r>
          </a:p>
          <a:p>
            <a:pPr marL="257175" indent="-257175">
              <a:buFont typeface="Arial" panose="020B0604020202020204" pitchFamily="34" charset="0"/>
              <a:buChar char="•"/>
            </a:pPr>
            <a:r>
              <a:rPr lang="en-GB" sz="1200" dirty="0">
                <a:solidFill>
                  <a:srgbClr val="000000"/>
                </a:solidFill>
                <a:ea typeface="Times New Roman" panose="02020603050405020304" pitchFamily="18" charset="0"/>
                <a:cs typeface="Arial" panose="020B0604020202020204" pitchFamily="34" charset="0"/>
              </a:rPr>
              <a:t>In the UK, smoking tobacco has led to the death of more than 8 million people in the last 50 years</a:t>
            </a:r>
          </a:p>
          <a:p>
            <a:pPr marL="257175" indent="-257175">
              <a:buFont typeface="Arial" panose="020B0604020202020204" pitchFamily="34" charset="0"/>
              <a:buChar char="•"/>
            </a:pPr>
            <a:r>
              <a:rPr lang="en-GB" sz="1200" dirty="0">
                <a:solidFill>
                  <a:srgbClr val="000000"/>
                </a:solidFill>
                <a:ea typeface="Times New Roman" panose="02020603050405020304" pitchFamily="18" charset="0"/>
                <a:cs typeface="Arial" panose="020B0604020202020204" pitchFamily="34" charset="0"/>
              </a:rPr>
              <a:t>Without urgent action a further 2 million will die in the next 50 years. </a:t>
            </a:r>
          </a:p>
          <a:p>
            <a:pPr marL="257175" indent="-257175">
              <a:buFont typeface="Arial" panose="020B0604020202020204" pitchFamily="34" charset="0"/>
              <a:buChar char="•"/>
            </a:pPr>
            <a:r>
              <a:rPr lang="en-GB" sz="1200" dirty="0">
                <a:solidFill>
                  <a:srgbClr val="000000"/>
                </a:solidFill>
                <a:cs typeface="Arial" panose="020B0604020202020204" pitchFamily="34" charset="0"/>
              </a:rPr>
              <a:t>Smoking disproportionately affects the poorest communities</a:t>
            </a:r>
          </a:p>
          <a:p>
            <a:pPr marL="257175" indent="-257175">
              <a:buFont typeface="Arial" panose="020B0604020202020204" pitchFamily="34" charset="0"/>
              <a:buChar char="•"/>
            </a:pPr>
            <a:r>
              <a:rPr lang="en-GB" sz="1200" dirty="0">
                <a:solidFill>
                  <a:srgbClr val="000000"/>
                </a:solidFill>
                <a:cs typeface="Arial" panose="020B0604020202020204" pitchFamily="34" charset="0"/>
              </a:rPr>
              <a:t>Manchester: population 500,000</a:t>
            </a:r>
          </a:p>
          <a:p>
            <a:pPr marL="257175" indent="-257175">
              <a:buFont typeface="Arial" panose="020B0604020202020204" pitchFamily="34" charset="0"/>
              <a:buChar char="•"/>
            </a:pPr>
            <a:r>
              <a:rPr lang="en-GB" sz="1200" dirty="0">
                <a:cs typeface="Arial" panose="020B0604020202020204" pitchFamily="34" charset="0"/>
              </a:rPr>
              <a:t>8000 households (15,000 people) in Manchester would be lifted out of poverty if the cost of smoking was returned </a:t>
            </a:r>
          </a:p>
        </p:txBody>
      </p:sp>
      <p:pic>
        <p:nvPicPr>
          <p:cNvPr id="13" name="Picture 12" descr="Mitch McConnell And The Tobacco Industry: Documents Show Close Ties : NPR">
            <a:extLst>
              <a:ext uri="{FF2B5EF4-FFF2-40B4-BE49-F238E27FC236}">
                <a16:creationId xmlns:a16="http://schemas.microsoft.com/office/drawing/2014/main" id="{7A757335-BE96-3D96-A4EB-615FCC1A58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25" b="3155"/>
          <a:stretch>
            <a:fillRect/>
          </a:stretch>
        </p:blipFill>
        <p:spPr bwMode="auto">
          <a:xfrm>
            <a:off x="6344996" y="1306694"/>
            <a:ext cx="4495354" cy="2947931"/>
          </a:xfrm>
          <a:custGeom>
            <a:avLst/>
            <a:gdLst>
              <a:gd name="connsiteX0" fmla="*/ 3193339 w 4495354"/>
              <a:gd name="connsiteY0" fmla="*/ 0 h 2947931"/>
              <a:gd name="connsiteX1" fmla="*/ 4495354 w 4495354"/>
              <a:gd name="connsiteY1" fmla="*/ 0 h 2947931"/>
              <a:gd name="connsiteX2" fmla="*/ 4495354 w 4495354"/>
              <a:gd name="connsiteY2" fmla="*/ 2181223 h 2947931"/>
              <a:gd name="connsiteX3" fmla="*/ 660589 w 4495354"/>
              <a:gd name="connsiteY3" fmla="*/ 2943262 h 2947931"/>
              <a:gd name="connsiteX4" fmla="*/ 377136 w 4495354"/>
              <a:gd name="connsiteY4" fmla="*/ 2753788 h 2947931"/>
              <a:gd name="connsiteX5" fmla="*/ 4670 w 4495354"/>
              <a:gd name="connsiteY5" fmla="*/ 879449 h 2947931"/>
              <a:gd name="connsiteX6" fmla="*/ 194144 w 4495354"/>
              <a:gd name="connsiteY6" fmla="*/ 595996 h 294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354" h="2947931">
                <a:moveTo>
                  <a:pt x="3193339" y="0"/>
                </a:moveTo>
                <a:lnTo>
                  <a:pt x="4495354" y="0"/>
                </a:lnTo>
                <a:lnTo>
                  <a:pt x="4495354" y="2181223"/>
                </a:lnTo>
                <a:lnTo>
                  <a:pt x="660589" y="2943262"/>
                </a:lnTo>
                <a:cubicBezTo>
                  <a:pt x="529994" y="2969214"/>
                  <a:pt x="403088" y="2884384"/>
                  <a:pt x="377136" y="2753788"/>
                </a:cubicBezTo>
                <a:lnTo>
                  <a:pt x="4670" y="879449"/>
                </a:lnTo>
                <a:cubicBezTo>
                  <a:pt x="-21282" y="748853"/>
                  <a:pt x="63548" y="621948"/>
                  <a:pt x="194144" y="59599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668601"/>
      </p:ext>
    </p:extLst>
  </p:cSld>
  <p:clrMapOvr>
    <a:masterClrMapping/>
  </p:clrMapOvr>
  <mc:AlternateContent xmlns:mc="http://schemas.openxmlformats.org/markup-compatibility/2006" xmlns:p14="http://schemas.microsoft.com/office/powerpoint/2010/main">
    <mc:Choice Requires="p14">
      <p:transition spd="slow" p14:dur="2000" advTm="113721"/>
    </mc:Choice>
    <mc:Fallback xmlns="">
      <p:transition spd="slow" advTm="11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B18CA0-7E55-2E9F-71C3-5CCAB99ECE36}"/>
              </a:ext>
            </a:extLst>
          </p:cNvPr>
          <p:cNvPicPr>
            <a:picLocks noChangeAspect="1"/>
          </p:cNvPicPr>
          <p:nvPr/>
        </p:nvPicPr>
        <p:blipFill rotWithShape="1">
          <a:blip r:embed="rId5"/>
          <a:srcRect l="33166" t="37843" r="27917" b="18550"/>
          <a:stretch/>
        </p:blipFill>
        <p:spPr>
          <a:xfrm>
            <a:off x="401399" y="455719"/>
            <a:ext cx="7702394" cy="4232062"/>
          </a:xfrm>
          <a:prstGeom prst="rect">
            <a:avLst/>
          </a:prstGeom>
          <a:ln w="47625">
            <a:noFill/>
          </a:ln>
        </p:spPr>
      </p:pic>
      <p:sp>
        <p:nvSpPr>
          <p:cNvPr id="7" name="Rounded Rectangle 6">
            <a:extLst>
              <a:ext uri="{FF2B5EF4-FFF2-40B4-BE49-F238E27FC236}">
                <a16:creationId xmlns:a16="http://schemas.microsoft.com/office/drawing/2014/main" id="{7728F413-575C-9D77-BFEE-44E7954C3993}"/>
              </a:ext>
            </a:extLst>
          </p:cNvPr>
          <p:cNvSpPr/>
          <p:nvPr/>
        </p:nvSpPr>
        <p:spPr>
          <a:xfrm>
            <a:off x="1268379" y="2478024"/>
            <a:ext cx="338328" cy="11864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8" name="Rounded Rectangle 7">
            <a:extLst>
              <a:ext uri="{FF2B5EF4-FFF2-40B4-BE49-F238E27FC236}">
                <a16:creationId xmlns:a16="http://schemas.microsoft.com/office/drawing/2014/main" id="{4005F6C1-4C51-1B09-878B-6640A773A698}"/>
              </a:ext>
            </a:extLst>
          </p:cNvPr>
          <p:cNvSpPr/>
          <p:nvPr/>
        </p:nvSpPr>
        <p:spPr>
          <a:xfrm>
            <a:off x="1749641" y="2478024"/>
            <a:ext cx="484357" cy="1681465"/>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9" name="Rounded Rectangle 8">
            <a:extLst>
              <a:ext uri="{FF2B5EF4-FFF2-40B4-BE49-F238E27FC236}">
                <a16:creationId xmlns:a16="http://schemas.microsoft.com/office/drawing/2014/main" id="{D55B7A44-5CE8-217E-3644-EA14324E9A74}"/>
              </a:ext>
            </a:extLst>
          </p:cNvPr>
          <p:cNvSpPr/>
          <p:nvPr/>
        </p:nvSpPr>
        <p:spPr>
          <a:xfrm>
            <a:off x="2369258" y="2478024"/>
            <a:ext cx="338328" cy="11864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0" name="Rounded Rectangle 9">
            <a:extLst>
              <a:ext uri="{FF2B5EF4-FFF2-40B4-BE49-F238E27FC236}">
                <a16:creationId xmlns:a16="http://schemas.microsoft.com/office/drawing/2014/main" id="{0A5EBD4E-3A89-2438-8805-F07B40D494EC}"/>
              </a:ext>
            </a:extLst>
          </p:cNvPr>
          <p:cNvSpPr/>
          <p:nvPr/>
        </p:nvSpPr>
        <p:spPr>
          <a:xfrm>
            <a:off x="2857060" y="2478024"/>
            <a:ext cx="484357" cy="1681465"/>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1" name="Rounded Rectangle 10">
            <a:extLst>
              <a:ext uri="{FF2B5EF4-FFF2-40B4-BE49-F238E27FC236}">
                <a16:creationId xmlns:a16="http://schemas.microsoft.com/office/drawing/2014/main" id="{8EC6ED4F-5AD1-5575-0D20-5EBFC4CDBD17}"/>
              </a:ext>
            </a:extLst>
          </p:cNvPr>
          <p:cNvSpPr/>
          <p:nvPr/>
        </p:nvSpPr>
        <p:spPr>
          <a:xfrm>
            <a:off x="3462763" y="2478024"/>
            <a:ext cx="338328" cy="663937"/>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2" name="Rounded Rectangle 11">
            <a:extLst>
              <a:ext uri="{FF2B5EF4-FFF2-40B4-BE49-F238E27FC236}">
                <a16:creationId xmlns:a16="http://schemas.microsoft.com/office/drawing/2014/main" id="{D18CAA61-111F-B8CC-B061-5F8C813A65ED}"/>
              </a:ext>
            </a:extLst>
          </p:cNvPr>
          <p:cNvSpPr/>
          <p:nvPr/>
        </p:nvSpPr>
        <p:spPr>
          <a:xfrm>
            <a:off x="3945571" y="2478024"/>
            <a:ext cx="484357" cy="1069573"/>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3" name="Rounded Rectangle 12">
            <a:extLst>
              <a:ext uri="{FF2B5EF4-FFF2-40B4-BE49-F238E27FC236}">
                <a16:creationId xmlns:a16="http://schemas.microsoft.com/office/drawing/2014/main" id="{06BA8B0A-1359-CA21-E6BE-A671EA059424}"/>
              </a:ext>
            </a:extLst>
          </p:cNvPr>
          <p:cNvSpPr/>
          <p:nvPr/>
        </p:nvSpPr>
        <p:spPr>
          <a:xfrm>
            <a:off x="5116183" y="2478024"/>
            <a:ext cx="371260" cy="15430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4" name="Rounded Rectangle 13">
            <a:extLst>
              <a:ext uri="{FF2B5EF4-FFF2-40B4-BE49-F238E27FC236}">
                <a16:creationId xmlns:a16="http://schemas.microsoft.com/office/drawing/2014/main" id="{B875FBEC-158C-4A5C-B159-F2C850AF04CD}"/>
              </a:ext>
            </a:extLst>
          </p:cNvPr>
          <p:cNvSpPr/>
          <p:nvPr/>
        </p:nvSpPr>
        <p:spPr>
          <a:xfrm>
            <a:off x="5623884" y="2478024"/>
            <a:ext cx="483432" cy="11864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5" name="Rounded Rectangle 14">
            <a:extLst>
              <a:ext uri="{FF2B5EF4-FFF2-40B4-BE49-F238E27FC236}">
                <a16:creationId xmlns:a16="http://schemas.microsoft.com/office/drawing/2014/main" id="{971EACD5-E32B-547B-7F3B-01503B6A4A26}"/>
              </a:ext>
            </a:extLst>
          </p:cNvPr>
          <p:cNvSpPr/>
          <p:nvPr/>
        </p:nvSpPr>
        <p:spPr>
          <a:xfrm>
            <a:off x="6161593" y="2478024"/>
            <a:ext cx="483432" cy="1438232"/>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6" name="Rounded Rectangle 15">
            <a:extLst>
              <a:ext uri="{FF2B5EF4-FFF2-40B4-BE49-F238E27FC236}">
                <a16:creationId xmlns:a16="http://schemas.microsoft.com/office/drawing/2014/main" id="{5495E62F-0EF8-AEF0-019D-E45DAB37E0AA}"/>
              </a:ext>
            </a:extLst>
          </p:cNvPr>
          <p:cNvSpPr/>
          <p:nvPr/>
        </p:nvSpPr>
        <p:spPr>
          <a:xfrm>
            <a:off x="6814265" y="2478024"/>
            <a:ext cx="331204" cy="663937"/>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pic>
        <p:nvPicPr>
          <p:cNvPr id="3" name="Audio 2">
            <a:hlinkClick r:id="" action="ppaction://media"/>
            <a:extLst>
              <a:ext uri="{FF2B5EF4-FFF2-40B4-BE49-F238E27FC236}">
                <a16:creationId xmlns:a16="http://schemas.microsoft.com/office/drawing/2014/main" id="{547A4AC7-7FE2-A4F6-804B-DD98D052E9C8}"/>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669343" y="3857134"/>
            <a:ext cx="1543050" cy="1543050"/>
          </a:xfrm>
          <a:prstGeom prst="ellipse">
            <a:avLst/>
          </a:prstGeom>
        </p:spPr>
      </p:pic>
      <p:sp>
        <p:nvSpPr>
          <p:cNvPr id="18" name="Title 1">
            <a:extLst>
              <a:ext uri="{FF2B5EF4-FFF2-40B4-BE49-F238E27FC236}">
                <a16:creationId xmlns:a16="http://schemas.microsoft.com/office/drawing/2014/main" id="{D45F303A-7DA7-A577-1091-2D5A54204EE1}"/>
              </a:ext>
            </a:extLst>
          </p:cNvPr>
          <p:cNvSpPr txBox="1">
            <a:spLocks/>
          </p:cNvSpPr>
          <p:nvPr/>
        </p:nvSpPr>
        <p:spPr>
          <a:xfrm>
            <a:off x="628650" y="420665"/>
            <a:ext cx="7886700" cy="520681"/>
          </a:xfrm>
          <a:prstGeom prst="rect">
            <a:avLst/>
          </a:prstGeom>
        </p:spPr>
        <p:txBody>
          <a:bodyPr>
            <a:norm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r>
              <a:rPr lang="en-GB" sz="2400" b="1" dirty="0">
                <a:solidFill>
                  <a:schemeClr val="accent1"/>
                </a:solidFill>
                <a:cs typeface="Arial" panose="020B0604020202020204" pitchFamily="34" charset="0"/>
              </a:rPr>
              <a:t>Smoking-related ill-health inequalities</a:t>
            </a:r>
          </a:p>
        </p:txBody>
      </p:sp>
    </p:spTree>
    <p:custDataLst>
      <p:tags r:id="rId1"/>
    </p:custDataLst>
    <p:extLst>
      <p:ext uri="{BB962C8B-B14F-4D97-AF65-F5344CB8AC3E}">
        <p14:creationId xmlns:p14="http://schemas.microsoft.com/office/powerpoint/2010/main" val="3726723658"/>
      </p:ext>
    </p:extLst>
  </p:cSld>
  <p:clrMapOvr>
    <a:masterClrMapping/>
  </p:clrMapOvr>
  <mc:AlternateContent xmlns:mc="http://schemas.openxmlformats.org/markup-compatibility/2006" xmlns:p14="http://schemas.microsoft.com/office/powerpoint/2010/main">
    <mc:Choice Requires="p14">
      <p:transition spd="slow" p14:dur="2000" advTm="45442"/>
    </mc:Choice>
    <mc:Fallback xmlns="">
      <p:transition spd="slow" advTm="4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03AF44-C0BA-B488-8951-0B7829B710DB}"/>
              </a:ext>
            </a:extLst>
          </p:cNvPr>
          <p:cNvPicPr>
            <a:picLocks noChangeAspect="1"/>
          </p:cNvPicPr>
          <p:nvPr/>
        </p:nvPicPr>
        <p:blipFill>
          <a:blip r:embed="rId5"/>
          <a:srcRect l="1822" t="2795"/>
          <a:stretch/>
        </p:blipFill>
        <p:spPr>
          <a:xfrm>
            <a:off x="328631" y="193895"/>
            <a:ext cx="8486738" cy="4755709"/>
          </a:xfrm>
          <a:prstGeom prst="rect">
            <a:avLst/>
          </a:prstGeom>
          <a:ln>
            <a:noFill/>
          </a:ln>
        </p:spPr>
      </p:pic>
      <p:pic>
        <p:nvPicPr>
          <p:cNvPr id="3" name="Audio 2">
            <a:hlinkClick r:id="" action="ppaction://media"/>
            <a:extLst>
              <a:ext uri="{FF2B5EF4-FFF2-40B4-BE49-F238E27FC236}">
                <a16:creationId xmlns:a16="http://schemas.microsoft.com/office/drawing/2014/main" id="{FCA079E9-4491-E1F7-1443-AE308DA331F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600950" y="3795903"/>
            <a:ext cx="1543050" cy="1543050"/>
          </a:xfrm>
          <a:prstGeom prst="ellipse">
            <a:avLst/>
          </a:prstGeom>
        </p:spPr>
      </p:pic>
    </p:spTree>
    <p:extLst>
      <p:ext uri="{BB962C8B-B14F-4D97-AF65-F5344CB8AC3E}">
        <p14:creationId xmlns:p14="http://schemas.microsoft.com/office/powerpoint/2010/main" val="201536487"/>
      </p:ext>
    </p:extLst>
  </p:cSld>
  <p:clrMapOvr>
    <a:masterClrMapping/>
  </p:clrMapOvr>
  <mc:AlternateContent xmlns:mc="http://schemas.openxmlformats.org/markup-compatibility/2006" xmlns:p14="http://schemas.microsoft.com/office/powerpoint/2010/main">
    <mc:Choice Requires="p14">
      <p:transition spd="slow" p14:dur="2000" advTm="64557"/>
    </mc:Choice>
    <mc:Fallback xmlns="">
      <p:transition spd="slow" advTm="64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5E0808-D2F3-4A73-87E9-29CF3A070974}"/>
              </a:ext>
            </a:extLst>
          </p:cNvPr>
          <p:cNvSpPr txBox="1"/>
          <p:nvPr/>
        </p:nvSpPr>
        <p:spPr>
          <a:xfrm>
            <a:off x="4267862" y="759706"/>
            <a:ext cx="3396899" cy="701819"/>
          </a:xfrm>
          <a:prstGeom prst="rect">
            <a:avLst/>
          </a:prstGeom>
          <a:noFill/>
        </p:spPr>
        <p:txBody>
          <a:bodyPr wrap="square" lIns="0" tIns="0" rIns="0" bIns="0" rtlCol="0">
            <a:noAutofit/>
          </a:bodyPr>
          <a:lstStyle/>
          <a:p>
            <a:pPr>
              <a:spcAft>
                <a:spcPts val="500"/>
              </a:spcAft>
            </a:pPr>
            <a:r>
              <a:rPr lang="en-GB" sz="1400" dirty="0">
                <a:latin typeface="Arial" panose="020B0604020202020204" pitchFamily="34" charset="0"/>
              </a:rPr>
              <a:t>Nicotine is a relatively harmless drug</a:t>
            </a:r>
          </a:p>
          <a:p>
            <a:r>
              <a:rPr lang="en-GB" sz="1400" dirty="0">
                <a:latin typeface="Arial" panose="020B0604020202020204" pitchFamily="34" charset="0"/>
              </a:rPr>
              <a:t>Highly addictive in the brain but </a:t>
            </a:r>
            <a:br>
              <a:rPr lang="en-GB" sz="1400" dirty="0">
                <a:latin typeface="Arial" panose="020B0604020202020204" pitchFamily="34" charset="0"/>
              </a:rPr>
            </a:br>
            <a:r>
              <a:rPr lang="en-GB" sz="1400" dirty="0">
                <a:latin typeface="Arial" panose="020B0604020202020204" pitchFamily="34" charset="0"/>
              </a:rPr>
              <a:t>otherwise very similar to caffeine</a:t>
            </a:r>
          </a:p>
        </p:txBody>
      </p:sp>
      <p:sp>
        <p:nvSpPr>
          <p:cNvPr id="3" name="Rectangle 2">
            <a:extLst>
              <a:ext uri="{FF2B5EF4-FFF2-40B4-BE49-F238E27FC236}">
                <a16:creationId xmlns:a16="http://schemas.microsoft.com/office/drawing/2014/main" id="{45BE0674-9D09-BC47-A4E7-5CD19FF7A93F}"/>
              </a:ext>
            </a:extLst>
          </p:cNvPr>
          <p:cNvSpPr/>
          <p:nvPr/>
        </p:nvSpPr>
        <p:spPr>
          <a:xfrm>
            <a:off x="4293067" y="1779846"/>
            <a:ext cx="3371694" cy="2108194"/>
          </a:xfrm>
          <a:prstGeom prst="rect">
            <a:avLst/>
          </a:prstGeom>
        </p:spPr>
        <p:txBody>
          <a:bodyPr wrap="square" lIns="0" tIns="0" rIns="0" bIns="0">
            <a:noAutofit/>
          </a:bodyPr>
          <a:lstStyle/>
          <a:p>
            <a:pPr>
              <a:spcAft>
                <a:spcPts val="500"/>
              </a:spcAft>
            </a:pPr>
            <a:r>
              <a:rPr lang="en-GB" sz="1400" b="1" dirty="0">
                <a:solidFill>
                  <a:schemeClr val="accent1"/>
                </a:solidFill>
                <a:latin typeface="Arial" panose="020B0604020202020204" pitchFamily="34" charset="0"/>
              </a:rPr>
              <a:t>NICE Public health guideline 45</a:t>
            </a:r>
            <a:endParaRPr lang="en-GB" sz="1400" b="1" u="sng" dirty="0">
              <a:solidFill>
                <a:schemeClr val="accent1"/>
              </a:solidFill>
              <a:latin typeface="Arial" panose="020B0604020202020204" pitchFamily="34" charset="0"/>
            </a:endParaRPr>
          </a:p>
          <a:p>
            <a:r>
              <a:rPr lang="en-GB" sz="1400" dirty="0">
                <a:latin typeface="Arial" panose="020B0604020202020204" pitchFamily="34" charset="0"/>
              </a:rPr>
              <a:t>Nicotine causes:</a:t>
            </a:r>
          </a:p>
          <a:p>
            <a:pPr>
              <a:buClr>
                <a:schemeClr val="accent2"/>
              </a:buClr>
            </a:pPr>
            <a:r>
              <a:rPr lang="en-GB" sz="1400" b="1" dirty="0">
                <a:solidFill>
                  <a:srgbClr val="F47721"/>
                </a:solidFill>
                <a:latin typeface="Arial" panose="020B0604020202020204" pitchFamily="34" charset="0"/>
              </a:rPr>
              <a:t>X</a:t>
            </a:r>
            <a:r>
              <a:rPr lang="en-GB" sz="1400" dirty="0">
                <a:latin typeface="Arial" panose="020B0604020202020204" pitchFamily="34" charset="0"/>
              </a:rPr>
              <a:t>   No increase in serious adverse events</a:t>
            </a:r>
          </a:p>
          <a:p>
            <a:pPr>
              <a:buClr>
                <a:schemeClr val="accent2"/>
              </a:buClr>
            </a:pPr>
            <a:r>
              <a:rPr lang="en-GB" sz="1400" b="1" dirty="0">
                <a:solidFill>
                  <a:srgbClr val="F47721"/>
                </a:solidFill>
                <a:latin typeface="Arial" panose="020B0604020202020204" pitchFamily="34" charset="0"/>
              </a:rPr>
              <a:t>X</a:t>
            </a:r>
            <a:r>
              <a:rPr lang="en-GB" sz="1400" dirty="0">
                <a:latin typeface="Arial" panose="020B0604020202020204" pitchFamily="34" charset="0"/>
              </a:rPr>
              <a:t>   No increase cardiovascular events</a:t>
            </a:r>
          </a:p>
          <a:p>
            <a:pPr>
              <a:buClr>
                <a:schemeClr val="accent2"/>
              </a:buClr>
            </a:pPr>
            <a:r>
              <a:rPr lang="en-GB" sz="1400" b="1" dirty="0">
                <a:solidFill>
                  <a:srgbClr val="F47721"/>
                </a:solidFill>
                <a:latin typeface="Arial" panose="020B0604020202020204" pitchFamily="34" charset="0"/>
              </a:rPr>
              <a:t>X  </a:t>
            </a:r>
            <a:r>
              <a:rPr lang="en-GB" sz="1400" dirty="0">
                <a:latin typeface="Arial" panose="020B0604020202020204" pitchFamily="34" charset="0"/>
              </a:rPr>
              <a:t> No increase in cancer</a:t>
            </a:r>
          </a:p>
          <a:p>
            <a:pPr>
              <a:buClr>
                <a:schemeClr val="accent2"/>
              </a:buClr>
            </a:pPr>
            <a:r>
              <a:rPr lang="en-GB" sz="1400" b="1" dirty="0">
                <a:solidFill>
                  <a:srgbClr val="F47721"/>
                </a:solidFill>
                <a:latin typeface="Arial" panose="020B0604020202020204" pitchFamily="34" charset="0"/>
              </a:rPr>
              <a:t>X</a:t>
            </a:r>
            <a:r>
              <a:rPr lang="en-GB" sz="1400" dirty="0">
                <a:solidFill>
                  <a:srgbClr val="F47721"/>
                </a:solidFill>
                <a:latin typeface="Arial" panose="020B0604020202020204" pitchFamily="34" charset="0"/>
              </a:rPr>
              <a:t>   </a:t>
            </a:r>
            <a:r>
              <a:rPr lang="en-GB" sz="1400" dirty="0">
                <a:latin typeface="Arial" panose="020B0604020202020204" pitchFamily="34" charset="0"/>
              </a:rPr>
              <a:t>No increase in mortality</a:t>
            </a:r>
          </a:p>
          <a:p>
            <a:endParaRPr lang="en-GB" sz="1400" u="sng" dirty="0">
              <a:latin typeface="Arial" panose="020B0604020202020204" pitchFamily="34" charset="0"/>
            </a:endParaRPr>
          </a:p>
          <a:p>
            <a:r>
              <a:rPr lang="en-GB" sz="1400" dirty="0">
                <a:latin typeface="Arial" panose="020B0604020202020204" pitchFamily="34" charset="0"/>
              </a:rPr>
              <a:t>Adverse events common but not severe, e.g. nausea, light-headedness</a:t>
            </a:r>
          </a:p>
        </p:txBody>
      </p:sp>
      <p:sp>
        <p:nvSpPr>
          <p:cNvPr id="8" name="TextBox 7">
            <a:extLst>
              <a:ext uri="{FF2B5EF4-FFF2-40B4-BE49-F238E27FC236}">
                <a16:creationId xmlns:a16="http://schemas.microsoft.com/office/drawing/2014/main" id="{E0A527CA-2ADE-4614-9984-120D346489CB}"/>
              </a:ext>
            </a:extLst>
          </p:cNvPr>
          <p:cNvSpPr txBox="1"/>
          <p:nvPr/>
        </p:nvSpPr>
        <p:spPr>
          <a:xfrm>
            <a:off x="4293067" y="3888040"/>
            <a:ext cx="3754027" cy="830586"/>
          </a:xfrm>
          <a:prstGeom prst="rect">
            <a:avLst/>
          </a:prstGeom>
          <a:noFill/>
        </p:spPr>
        <p:txBody>
          <a:bodyPr wrap="square" lIns="0" tIns="0" rIns="0" bIns="0" rtlCol="0">
            <a:noAutofit/>
          </a:bodyPr>
          <a:lstStyle/>
          <a:p>
            <a:r>
              <a:rPr lang="en-GB" sz="800" dirty="0">
                <a:latin typeface="Arial" panose="020B0604020202020204" pitchFamily="34" charset="0"/>
              </a:rPr>
              <a:t>National Institute for Health and Care Excellence.</a:t>
            </a:r>
            <a:br>
              <a:rPr lang="en-GB" sz="800" dirty="0">
                <a:latin typeface="Arial" panose="020B0604020202020204" pitchFamily="34" charset="0"/>
              </a:rPr>
            </a:br>
            <a:r>
              <a:rPr lang="en-GB" sz="800" dirty="0">
                <a:latin typeface="Arial" panose="020B0604020202020204" pitchFamily="34" charset="0"/>
              </a:rPr>
              <a:t>Smoking: harm reduction. Public health guideline 45 [PH45]. London; NICE, 2013. </a:t>
            </a:r>
          </a:p>
          <a:p>
            <a:endParaRPr lang="en-GB" sz="800" dirty="0">
              <a:latin typeface="Arial" panose="020B0604020202020204" pitchFamily="34" charset="0"/>
            </a:endParaRPr>
          </a:p>
          <a:p>
            <a:r>
              <a:rPr lang="en-GB" sz="800" dirty="0">
                <a:latin typeface="Arial" panose="020B0604020202020204" pitchFamily="34" charset="0"/>
              </a:rPr>
              <a:t>Reproduced with permission from Cancer Research UK. </a:t>
            </a:r>
            <a:r>
              <a:rPr lang="en-GB" sz="800" dirty="0" err="1">
                <a:latin typeface="Arial" panose="020B0604020202020204" pitchFamily="34" charset="0"/>
              </a:rPr>
              <a:t>www.cancerresearchuk.org</a:t>
            </a:r>
            <a:r>
              <a:rPr lang="en-GB" sz="800" dirty="0">
                <a:latin typeface="Arial" panose="020B0604020202020204" pitchFamily="34" charset="0"/>
              </a:rPr>
              <a:t>/</a:t>
            </a:r>
            <a:br>
              <a:rPr lang="en-GB" sz="800" dirty="0">
                <a:latin typeface="Arial" panose="020B0604020202020204" pitchFamily="34" charset="0"/>
              </a:rPr>
            </a:br>
            <a:r>
              <a:rPr lang="en-GB" sz="800" dirty="0">
                <a:latin typeface="Arial" panose="020B0604020202020204" pitchFamily="34" charset="0"/>
              </a:rPr>
              <a:t>about-cancer/causes-of-cancer/smoking-and-cancer/whats-in-a-cigarette-0</a:t>
            </a:r>
          </a:p>
          <a:p>
            <a:endParaRPr lang="en-GB" sz="800" dirty="0">
              <a:latin typeface="Arial" panose="020B0604020202020204" pitchFamily="34" charset="0"/>
            </a:endParaRPr>
          </a:p>
        </p:txBody>
      </p:sp>
      <p:pic>
        <p:nvPicPr>
          <p:cNvPr id="13" name="Picture 12">
            <a:extLst>
              <a:ext uri="{FF2B5EF4-FFF2-40B4-BE49-F238E27FC236}">
                <a16:creationId xmlns:a16="http://schemas.microsoft.com/office/drawing/2014/main" id="{5F57F9C4-6ECE-8146-8898-64E64D6A5159}"/>
              </a:ext>
            </a:extLst>
          </p:cNvPr>
          <p:cNvPicPr>
            <a:picLocks noChangeAspect="1"/>
          </p:cNvPicPr>
          <p:nvPr/>
        </p:nvPicPr>
        <p:blipFill>
          <a:blip r:embed="rId5"/>
          <a:stretch>
            <a:fillRect/>
          </a:stretch>
        </p:blipFill>
        <p:spPr>
          <a:xfrm>
            <a:off x="463239" y="880946"/>
            <a:ext cx="3215353" cy="3837680"/>
          </a:xfrm>
          <a:prstGeom prst="rect">
            <a:avLst/>
          </a:prstGeom>
        </p:spPr>
      </p:pic>
      <p:pic>
        <p:nvPicPr>
          <p:cNvPr id="5" name="Audio 4">
            <a:hlinkClick r:id="" action="ppaction://media"/>
            <a:extLst>
              <a:ext uri="{FF2B5EF4-FFF2-40B4-BE49-F238E27FC236}">
                <a16:creationId xmlns:a16="http://schemas.microsoft.com/office/drawing/2014/main" id="{11A4B4AF-B103-136D-9C53-16E360C624B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712281" y="3894339"/>
            <a:ext cx="1543050" cy="1543050"/>
          </a:xfrm>
          <a:prstGeom prst="ellipse">
            <a:avLst/>
          </a:prstGeom>
        </p:spPr>
      </p:pic>
      <p:sp>
        <p:nvSpPr>
          <p:cNvPr id="11" name="Title 2">
            <a:extLst>
              <a:ext uri="{FF2B5EF4-FFF2-40B4-BE49-F238E27FC236}">
                <a16:creationId xmlns:a16="http://schemas.microsoft.com/office/drawing/2014/main" id="{FF4B99F7-EE44-3153-18C3-EC725009747A}"/>
              </a:ext>
            </a:extLst>
          </p:cNvPr>
          <p:cNvSpPr>
            <a:spLocks noGrp="1"/>
          </p:cNvSpPr>
          <p:nvPr>
            <p:ph type="ctrTitle"/>
          </p:nvPr>
        </p:nvSpPr>
        <p:spPr/>
        <p:txBody>
          <a:bodyPr/>
          <a:lstStyle/>
          <a:p>
            <a:r>
              <a:rPr lang="en-US" sz="2400" b="1" dirty="0">
                <a:solidFill>
                  <a:schemeClr val="accent1"/>
                </a:solidFill>
              </a:rPr>
              <a:t>The Nicotine myth</a:t>
            </a:r>
          </a:p>
        </p:txBody>
      </p:sp>
    </p:spTree>
    <p:extLst>
      <p:ext uri="{BB962C8B-B14F-4D97-AF65-F5344CB8AC3E}">
        <p14:creationId xmlns:p14="http://schemas.microsoft.com/office/powerpoint/2010/main" val="1701185456"/>
      </p:ext>
    </p:extLst>
  </p:cSld>
  <p:clrMapOvr>
    <a:masterClrMapping/>
  </p:clrMapOvr>
  <mc:AlternateContent xmlns:mc="http://schemas.openxmlformats.org/markup-compatibility/2006" xmlns:p14="http://schemas.microsoft.com/office/powerpoint/2010/main">
    <mc:Choice Requires="p14">
      <p:transition spd="med" p14:dur="700" advTm="122695">
        <p:fade/>
      </p:transition>
    </mc:Choice>
    <mc:Fallback xmlns="">
      <p:transition spd="med" advTm="1226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logo of a company&#10;&#10;Description automatically generated with medium confidence">
            <a:extLst>
              <a:ext uri="{FF2B5EF4-FFF2-40B4-BE49-F238E27FC236}">
                <a16:creationId xmlns:a16="http://schemas.microsoft.com/office/drawing/2014/main" id="{3C443957-66DC-C7E2-3E25-FC61E1C11DBF}"/>
              </a:ext>
            </a:extLst>
          </p:cNvPr>
          <p:cNvPicPr>
            <a:picLocks noChangeAspect="1"/>
          </p:cNvPicPr>
          <p:nvPr/>
        </p:nvPicPr>
        <p:blipFill>
          <a:blip r:embed="rId5"/>
          <a:stretch>
            <a:fillRect/>
          </a:stretch>
        </p:blipFill>
        <p:spPr>
          <a:xfrm rot="3269161">
            <a:off x="4270393" y="1125677"/>
            <a:ext cx="4540052" cy="7613052"/>
          </a:xfrm>
          <a:prstGeom prst="rect">
            <a:avLst/>
          </a:prstGeom>
        </p:spPr>
      </p:pic>
      <p:sp>
        <p:nvSpPr>
          <p:cNvPr id="5" name="TextBox 4">
            <a:extLst>
              <a:ext uri="{FF2B5EF4-FFF2-40B4-BE49-F238E27FC236}">
                <a16:creationId xmlns:a16="http://schemas.microsoft.com/office/drawing/2014/main" id="{F9CB558C-AD78-4E35-8CB9-C56936D48CDA}"/>
              </a:ext>
            </a:extLst>
          </p:cNvPr>
          <p:cNvSpPr txBox="1"/>
          <p:nvPr/>
        </p:nvSpPr>
        <p:spPr>
          <a:xfrm>
            <a:off x="353453" y="1306023"/>
            <a:ext cx="3880219" cy="2862322"/>
          </a:xfrm>
          <a:prstGeom prst="rect">
            <a:avLst/>
          </a:prstGeom>
          <a:noFill/>
          <a:ln w="44450">
            <a:noFill/>
          </a:ln>
        </p:spPr>
        <p:txBody>
          <a:bodyPr wrap="square">
            <a:spAutoFit/>
          </a:bodyPr>
          <a:lstStyle/>
          <a:p>
            <a:r>
              <a:rPr lang="en-US" sz="1200" dirty="0">
                <a:latin typeface="Arial" panose="020B0604020202020204" pitchFamily="34" charset="0"/>
                <a:cs typeface="Arial" panose="020B0604020202020204" pitchFamily="34" charset="0"/>
              </a:rPr>
              <a:t>Top behavioral scientist at Philip Morris, a secret presentation to industry colleagues (1972):</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“Without nicotine . . . there would be no smoking.”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“No one has ever become a cigarette smoker by smoking cigarettes without nicotine … Think of the cigarette pack as a storage container for a day’s supply of nicotine … Think of the cigarette as a dispenser for a dose unit of nicotine … Think of a puff of smoke as the vehicle of nicotine …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“Smoke is beyond question the most optimized vehicle of nicotine and the cigarette the most optimized dispenser of smoke.”</a:t>
            </a:r>
          </a:p>
        </p:txBody>
      </p:sp>
      <p:sp>
        <p:nvSpPr>
          <p:cNvPr id="6" name="TextBox 5">
            <a:extLst>
              <a:ext uri="{FF2B5EF4-FFF2-40B4-BE49-F238E27FC236}">
                <a16:creationId xmlns:a16="http://schemas.microsoft.com/office/drawing/2014/main" id="{0F208E0F-A4AE-4F7B-9ACA-57F856E61513}"/>
              </a:ext>
            </a:extLst>
          </p:cNvPr>
          <p:cNvSpPr txBox="1"/>
          <p:nvPr/>
        </p:nvSpPr>
        <p:spPr>
          <a:xfrm>
            <a:off x="4389941" y="1318759"/>
            <a:ext cx="4053134" cy="1384995"/>
          </a:xfrm>
          <a:prstGeom prst="rect">
            <a:avLst/>
          </a:prstGeom>
          <a:noFill/>
          <a:ln w="38100">
            <a:noFill/>
          </a:ln>
        </p:spPr>
        <p:txBody>
          <a:bodyPr wrap="square" rtlCol="0">
            <a:spAutoFit/>
          </a:bodyPr>
          <a:lstStyle/>
          <a:p>
            <a:r>
              <a:rPr lang="en-GB" sz="1200" b="1" dirty="0">
                <a:solidFill>
                  <a:schemeClr val="accent4"/>
                </a:solidFill>
                <a:latin typeface="Arial" panose="020B0604020202020204" pitchFamily="34" charset="0"/>
              </a:rPr>
              <a:t>Nicotine: psychoactive chemical with pleasurable effects, creating a powerful dependency</a:t>
            </a:r>
          </a:p>
          <a:p>
            <a:r>
              <a:rPr lang="en-GB" sz="1200" b="1" dirty="0">
                <a:solidFill>
                  <a:schemeClr val="accent4"/>
                </a:solidFill>
                <a:latin typeface="Arial" panose="020B0604020202020204" pitchFamily="34" charset="0"/>
              </a:rPr>
              <a:t>Nicotine is relatively harmless &amp; could be used for a lifetime without major adverse effects</a:t>
            </a:r>
          </a:p>
          <a:p>
            <a:r>
              <a:rPr lang="en-GB" sz="1200" b="1" dirty="0">
                <a:solidFill>
                  <a:schemeClr val="accent4"/>
                </a:solidFill>
                <a:latin typeface="Arial" panose="020B0604020202020204" pitchFamily="34" charset="0"/>
              </a:rPr>
              <a:t>Smoking tobacco is unrivalled as a rapid and potent nicotine delivery system</a:t>
            </a:r>
          </a:p>
          <a:p>
            <a:r>
              <a:rPr lang="en-GB" sz="1200" b="1" dirty="0">
                <a:solidFill>
                  <a:schemeClr val="accent4"/>
                </a:solidFill>
                <a:latin typeface="Arial" panose="020B0604020202020204" pitchFamily="34" charset="0"/>
              </a:rPr>
              <a:t>The perfect business model………..</a:t>
            </a:r>
          </a:p>
        </p:txBody>
      </p:sp>
      <p:sp>
        <p:nvSpPr>
          <p:cNvPr id="7" name="TextBox 6">
            <a:extLst>
              <a:ext uri="{FF2B5EF4-FFF2-40B4-BE49-F238E27FC236}">
                <a16:creationId xmlns:a16="http://schemas.microsoft.com/office/drawing/2014/main" id="{30CBF613-6344-4180-832C-2497645F9F6B}"/>
              </a:ext>
            </a:extLst>
          </p:cNvPr>
          <p:cNvSpPr txBox="1"/>
          <p:nvPr/>
        </p:nvSpPr>
        <p:spPr>
          <a:xfrm>
            <a:off x="4389941" y="2813286"/>
            <a:ext cx="4053133" cy="461665"/>
          </a:xfrm>
          <a:prstGeom prst="rect">
            <a:avLst/>
          </a:prstGeom>
          <a:noFill/>
          <a:ln w="41275">
            <a:noFill/>
          </a:ln>
        </p:spPr>
        <p:txBody>
          <a:bodyPr wrap="square" rtlCol="0">
            <a:spAutoFit/>
          </a:bodyPr>
          <a:lstStyle/>
          <a:p>
            <a:r>
              <a:rPr lang="en-GB" sz="1200" b="1" dirty="0">
                <a:solidFill>
                  <a:srgbClr val="F47721"/>
                </a:solidFill>
                <a:latin typeface="Arial" panose="020B0604020202020204" pitchFamily="34" charset="0"/>
              </a:rPr>
              <a:t>…….If only the additional chemicals produced by the combustion of tobacco didn’t kill 2 in 3 users</a:t>
            </a:r>
          </a:p>
        </p:txBody>
      </p:sp>
      <p:pic>
        <p:nvPicPr>
          <p:cNvPr id="3" name="Audio 2">
            <a:hlinkClick r:id="" action="ppaction://media"/>
            <a:extLst>
              <a:ext uri="{FF2B5EF4-FFF2-40B4-BE49-F238E27FC236}">
                <a16:creationId xmlns:a16="http://schemas.microsoft.com/office/drawing/2014/main" id="{20DD75C0-C4D9-BBFF-A01B-26C04027FC44}"/>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600950" y="3828404"/>
            <a:ext cx="1543050" cy="1543050"/>
          </a:xfrm>
          <a:prstGeom prst="ellipse">
            <a:avLst/>
          </a:prstGeom>
        </p:spPr>
      </p:pic>
      <p:sp>
        <p:nvSpPr>
          <p:cNvPr id="13" name="Title 2">
            <a:extLst>
              <a:ext uri="{FF2B5EF4-FFF2-40B4-BE49-F238E27FC236}">
                <a16:creationId xmlns:a16="http://schemas.microsoft.com/office/drawing/2014/main" id="{48A180F0-371D-CF96-827C-FE34A713FF8E}"/>
              </a:ext>
            </a:extLst>
          </p:cNvPr>
          <p:cNvSpPr>
            <a:spLocks noGrp="1"/>
          </p:cNvSpPr>
          <p:nvPr>
            <p:ph type="ctrTitle"/>
          </p:nvPr>
        </p:nvSpPr>
        <p:spPr/>
        <p:txBody>
          <a:bodyPr/>
          <a:lstStyle/>
          <a:p>
            <a:r>
              <a:rPr lang="en-US" sz="2400" b="1" dirty="0">
                <a:solidFill>
                  <a:schemeClr val="accent1"/>
                </a:solidFill>
              </a:rPr>
              <a:t>Nicotine</a:t>
            </a:r>
            <a:r>
              <a:rPr lang="en-US" dirty="0"/>
              <a:t>: A powerful dependency </a:t>
            </a:r>
            <a:endParaRPr lang="en-US" sz="2400" b="1" dirty="0">
              <a:solidFill>
                <a:schemeClr val="accent1"/>
              </a:solidFill>
            </a:endParaRPr>
          </a:p>
        </p:txBody>
      </p:sp>
    </p:spTree>
    <p:custDataLst>
      <p:tags r:id="rId1"/>
    </p:custDataLst>
    <p:extLst>
      <p:ext uri="{BB962C8B-B14F-4D97-AF65-F5344CB8AC3E}">
        <p14:creationId xmlns:p14="http://schemas.microsoft.com/office/powerpoint/2010/main" val="1421429063"/>
      </p:ext>
    </p:extLst>
  </p:cSld>
  <p:clrMapOvr>
    <a:masterClrMapping/>
  </p:clrMapOvr>
  <mc:AlternateContent xmlns:mc="http://schemas.openxmlformats.org/markup-compatibility/2006" xmlns:p14="http://schemas.microsoft.com/office/powerpoint/2010/main">
    <mc:Choice Requires="p14">
      <p:transition spd="slow" p14:dur="2000" advTm="61917"/>
    </mc:Choice>
    <mc:Fallback xmlns="">
      <p:transition spd="slow" advTm="61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ircular white and black symbol&#10;&#10;Description automatically generated with medium confidence">
            <a:extLst>
              <a:ext uri="{FF2B5EF4-FFF2-40B4-BE49-F238E27FC236}">
                <a16:creationId xmlns:a16="http://schemas.microsoft.com/office/drawing/2014/main" id="{C31C341B-0481-4C2D-9321-819A699A18D5}"/>
              </a:ext>
            </a:extLst>
          </p:cNvPr>
          <p:cNvPicPr>
            <a:picLocks noChangeAspect="1"/>
          </p:cNvPicPr>
          <p:nvPr/>
        </p:nvPicPr>
        <p:blipFill>
          <a:blip r:embed="rId4"/>
          <a:stretch>
            <a:fillRect/>
          </a:stretch>
        </p:blipFill>
        <p:spPr>
          <a:xfrm>
            <a:off x="-3592447" y="251396"/>
            <a:ext cx="7378063" cy="7378063"/>
          </a:xfrm>
          <a:prstGeom prst="rect">
            <a:avLst/>
          </a:prstGeom>
        </p:spPr>
      </p:pic>
      <p:pic>
        <p:nvPicPr>
          <p:cNvPr id="6" name="Audio 5">
            <a:hlinkClick r:id="" action="ppaction://media"/>
            <a:extLst>
              <a:ext uri="{FF2B5EF4-FFF2-40B4-BE49-F238E27FC236}">
                <a16:creationId xmlns:a16="http://schemas.microsoft.com/office/drawing/2014/main" id="{B71BEB19-16AB-61CE-C466-0C167C84FD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600950" y="3814762"/>
            <a:ext cx="1543050" cy="1543050"/>
          </a:xfrm>
          <a:prstGeom prst="ellipse">
            <a:avLst/>
          </a:prstGeom>
        </p:spPr>
      </p:pic>
      <p:sp>
        <p:nvSpPr>
          <p:cNvPr id="7" name="Title 3">
            <a:extLst>
              <a:ext uri="{FF2B5EF4-FFF2-40B4-BE49-F238E27FC236}">
                <a16:creationId xmlns:a16="http://schemas.microsoft.com/office/drawing/2014/main" id="{47A4B9E9-F8C9-3B04-C67F-B0422C550B41}"/>
              </a:ext>
            </a:extLst>
          </p:cNvPr>
          <p:cNvSpPr txBox="1">
            <a:spLocks/>
          </p:cNvSpPr>
          <p:nvPr/>
        </p:nvSpPr>
        <p:spPr>
          <a:xfrm>
            <a:off x="718852" y="2557462"/>
            <a:ext cx="6133528" cy="633519"/>
          </a:xfrm>
          <a:prstGeom prst="rect">
            <a:avLst/>
          </a:prstGeom>
        </p:spPr>
        <p:txBody>
          <a:bodyPr vert="horz" lIns="91440" tIns="45720" rIns="91440" bIns="45720" rtlCol="0" anchor="b">
            <a:normAutofit lnSpcReduction="100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4400" b="1" dirty="0">
                <a:solidFill>
                  <a:schemeClr val="accent4"/>
                </a:solidFill>
              </a:rPr>
              <a:t>Vaping: the theory</a:t>
            </a:r>
          </a:p>
        </p:txBody>
      </p:sp>
      <p:pic>
        <p:nvPicPr>
          <p:cNvPr id="8" name="Picture 7" descr="Make Smoking History | Greater Manchester (@HistoryMakersGM) / Twitter">
            <a:extLst>
              <a:ext uri="{FF2B5EF4-FFF2-40B4-BE49-F238E27FC236}">
                <a16:creationId xmlns:a16="http://schemas.microsoft.com/office/drawing/2014/main" id="{D439A1B3-DC90-9578-986F-FD407849D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7094" y="251396"/>
            <a:ext cx="859220" cy="85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736324"/>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5|1.1"/>
</p:tagLst>
</file>

<file path=ppt/tags/tag2.xml><?xml version="1.0" encoding="utf-8"?>
<p:tagLst xmlns:a="http://schemas.openxmlformats.org/drawingml/2006/main" xmlns:r="http://schemas.openxmlformats.org/officeDocument/2006/relationships" xmlns:p="http://schemas.openxmlformats.org/presentationml/2006/main">
  <p:tag name="TIMING" val="|24.1|32.8"/>
</p:tagLst>
</file>

<file path=ppt/tags/tag3.xml><?xml version="1.0" encoding="utf-8"?>
<p:tagLst xmlns:a="http://schemas.openxmlformats.org/drawingml/2006/main" xmlns:r="http://schemas.openxmlformats.org/officeDocument/2006/relationships" xmlns:p="http://schemas.openxmlformats.org/presentationml/2006/main">
  <p:tag name="TIMING" val="|32|4.2|28.3|8.3|6.9|15|52.8|12|7"/>
</p:tagLst>
</file>

<file path=ppt/tags/tag4.xml><?xml version="1.0" encoding="utf-8"?>
<p:tagLst xmlns:a="http://schemas.openxmlformats.org/drawingml/2006/main" xmlns:r="http://schemas.openxmlformats.org/officeDocument/2006/relationships" xmlns:p="http://schemas.openxmlformats.org/presentationml/2006/main">
  <p:tag name="TIMING" val="|39.8|5.6|32.1"/>
</p:tagLst>
</file>

<file path=ppt/tags/tag5.xml><?xml version="1.0" encoding="utf-8"?>
<p:tagLst xmlns:a="http://schemas.openxmlformats.org/drawingml/2006/main" xmlns:r="http://schemas.openxmlformats.org/officeDocument/2006/relationships" xmlns:p="http://schemas.openxmlformats.org/presentationml/2006/main">
  <p:tag name="TIMING" val="|54.4"/>
</p:tagLst>
</file>

<file path=ppt/theme/theme1.xml><?xml version="1.0" encoding="utf-8"?>
<a:theme xmlns:a="http://schemas.openxmlformats.org/drawingml/2006/main" name="Custom Design">
  <a:themeElements>
    <a:clrScheme name="TTD">
      <a:dk1>
        <a:srgbClr val="000000"/>
      </a:dk1>
      <a:lt1>
        <a:srgbClr val="FFFFFF"/>
      </a:lt1>
      <a:dk2>
        <a:srgbClr val="181818"/>
      </a:dk2>
      <a:lt2>
        <a:srgbClr val="181818"/>
      </a:lt2>
      <a:accent1>
        <a:srgbClr val="0069B3"/>
      </a:accent1>
      <a:accent2>
        <a:srgbClr val="181818"/>
      </a:accent2>
      <a:accent3>
        <a:srgbClr val="FFFEFF"/>
      </a:accent3>
      <a:accent4>
        <a:srgbClr val="009D3C"/>
      </a:accent4>
      <a:accent5>
        <a:srgbClr val="009F98"/>
      </a:accent5>
      <a:accent6>
        <a:srgbClr val="00A8D7"/>
      </a:accent6>
      <a:hlink>
        <a:srgbClr val="F39000"/>
      </a:hlink>
      <a:folHlink>
        <a:srgbClr val="FFFE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spPr>
      <a:bodyPr tIns="90000" bIns="90000" rtlCol="0" anchor="ctr"/>
      <a:lstStyle>
        <a:defPPr algn="ctr">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4266a3f-340e-4517-b9b5-baad814dd1fe">
      <Terms xmlns="http://schemas.microsoft.com/office/infopath/2007/PartnerControls"/>
    </lcf76f155ced4ddcb4097134ff3c332f>
    <TaxCatchAll xmlns="74917e7d-df60-4b79-a8a4-eb1078388ae6"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03DC1D43AB264CA1B7860CCC2C5D1D" ma:contentTypeVersion="20" ma:contentTypeDescription="Create a new document." ma:contentTypeScope="" ma:versionID="94d41d1bf9a05e567c9a859cb52496e9">
  <xsd:schema xmlns:xsd="http://www.w3.org/2001/XMLSchema" xmlns:xs="http://www.w3.org/2001/XMLSchema" xmlns:p="http://schemas.microsoft.com/office/2006/metadata/properties" xmlns:ns1="http://schemas.microsoft.com/sharepoint/v3" xmlns:ns2="b4266a3f-340e-4517-b9b5-baad814dd1fe" xmlns:ns3="74917e7d-df60-4b79-a8a4-eb1078388ae6" targetNamespace="http://schemas.microsoft.com/office/2006/metadata/properties" ma:root="true" ma:fieldsID="276759e1ebbcd1f7aa41109be782116a" ns1:_="" ns2:_="" ns3:_="">
    <xsd:import namespace="http://schemas.microsoft.com/sharepoint/v3"/>
    <xsd:import namespace="b4266a3f-340e-4517-b9b5-baad814dd1fe"/>
    <xsd:import namespace="74917e7d-df60-4b79-a8a4-eb1078388a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66a3f-340e-4517-b9b5-baad814dd1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87cb5ee-bea7-4c78-b6f5-76e94c38e2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917e7d-df60-4b79-a8a4-eb1078388ae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a9dac67-c6ea-40c6-a390-00cce21a3f92}" ma:internalName="TaxCatchAll" ma:showField="CatchAllData" ma:web="74917e7d-df60-4b79-a8a4-eb1078388a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0F876D-ECAD-49DD-95DE-E4DA3D4E9CA1}">
  <ds:schemaRefs>
    <ds:schemaRef ds:uri="b4266a3f-340e-4517-b9b5-baad814dd1fe"/>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http://schemas.microsoft.com/office/2006/metadata/properties"/>
    <ds:schemaRef ds:uri="74917e7d-df60-4b79-a8a4-eb1078388ae6"/>
    <ds:schemaRef ds:uri="http://schemas.openxmlformats.org/package/2006/metadata/core-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159187C1-630C-405A-830B-EED062A49695}">
  <ds:schemaRefs>
    <ds:schemaRef ds:uri="http://schemas.microsoft.com/sharepoint/v3/contenttype/forms"/>
  </ds:schemaRefs>
</ds:datastoreItem>
</file>

<file path=customXml/itemProps3.xml><?xml version="1.0" encoding="utf-8"?>
<ds:datastoreItem xmlns:ds="http://schemas.openxmlformats.org/officeDocument/2006/customXml" ds:itemID="{6A677E33-B589-44F2-8FE0-D3A2F14FF5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266a3f-340e-4517-b9b5-baad814dd1fe"/>
    <ds:schemaRef ds:uri="74917e7d-df60-4b79-a8a4-eb1078388a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140</TotalTime>
  <Words>3681</Words>
  <Application>Microsoft Office PowerPoint</Application>
  <PresentationFormat>On-screen Show (16:9)</PresentationFormat>
  <Paragraphs>267</Paragraphs>
  <Slides>32</Slides>
  <Notes>8</Notes>
  <HiddenSlides>0</HiddenSlides>
  <MMClips>32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Segoe UI</vt:lpstr>
      <vt:lpstr>Source Sans Pro</vt:lpstr>
      <vt:lpstr>Symbol</vt:lpstr>
      <vt:lpstr>Times New Roman</vt:lpstr>
      <vt:lpstr>Custom Design</vt:lpstr>
      <vt:lpstr>PowerPoint Presentation</vt:lpstr>
      <vt:lpstr>Objectives</vt:lpstr>
      <vt:lpstr>PowerPoint Presentation</vt:lpstr>
      <vt:lpstr>The scale of the tobacco pandemic…… </vt:lpstr>
      <vt:lpstr>PowerPoint Presentation</vt:lpstr>
      <vt:lpstr>PowerPoint Presentation</vt:lpstr>
      <vt:lpstr>The Nicotine myth</vt:lpstr>
      <vt:lpstr>Nicotine: A powerful dependency </vt:lpstr>
      <vt:lpstr>PowerPoint Presentation</vt:lpstr>
      <vt:lpstr>Vaping: A dawn of a new era on tobacco control? The theory….</vt:lpstr>
      <vt:lpstr>Vaping</vt:lpstr>
      <vt:lpstr>Minimisation of cravings</vt:lpstr>
      <vt:lpstr>PowerPoint Presentation</vt:lpstr>
      <vt:lpstr>Sources of evidence to evaluate vaping... </vt:lpstr>
      <vt:lpstr>Randomised trial of vaping vs nicotine replacement therapy</vt:lpstr>
      <vt:lpstr>Cochrane Living Systematic Review Sept 23:  ‘Nicotine e-cigarettes help people stop smoking’</vt:lpstr>
      <vt:lpstr>The Cochrane review </vt:lpstr>
      <vt:lpstr>Achieving abstinence with vaping review</vt:lpstr>
      <vt:lpstr>Accessibility of vaping support </vt:lpstr>
      <vt:lpstr>Real world data</vt:lpstr>
      <vt:lpstr>So why is there even a debate</vt:lpstr>
      <vt:lpstr>Cardiovascular effects of switching from tobacco cigarettes to electronic cigarettes</vt:lpstr>
      <vt:lpstr>Is vaping safe? NO buts its substantially less harmful than smoking tobacco</vt:lpstr>
      <vt:lpstr>Vaping summary </vt:lpstr>
      <vt:lpstr>'Epidemic’ of vaping-induced lung injury</vt:lpstr>
      <vt:lpstr>A standardised &amp; structured intervention: The BTS framework </vt:lpstr>
      <vt:lpstr>A standardised &amp; structured intervention</vt:lpstr>
      <vt:lpstr>PowerPoint Presentation</vt:lpstr>
      <vt:lpstr>PowerPoint Presentation</vt:lpstr>
      <vt:lpstr>Common ground</vt:lpstr>
      <vt:lpstr>Conclusions </vt:lpstr>
      <vt:lpstr>Thank you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Cytisine</dc:title>
  <dc:creator>Nathel Edger</dc:creator>
  <cp:lastModifiedBy>Elkhomsi Duaa (R0A) MFT</cp:lastModifiedBy>
  <cp:revision>15</cp:revision>
  <dcterms:created xsi:type="dcterms:W3CDTF">2024-01-21T23:21:21Z</dcterms:created>
  <dcterms:modified xsi:type="dcterms:W3CDTF">2025-11-06T11:13:43Z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0x010100A703DC1D43AB264CA1B7860CCC2C5D1D</vt:lpwstr>
  </property>
  <property fmtid="{D5CDD505-2E9C-101B-9397-08002B2CF9AE}" pid="3" name="MediaServiceImageTags">
    <vt:lpwstr/>
  </property>
</Properties>
</file>